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1" r:id="rId6"/>
    <p:sldId id="262" r:id="rId7"/>
    <p:sldId id="263" r:id="rId8"/>
    <p:sldId id="264" r:id="rId9"/>
    <p:sldId id="265" r:id="rId10"/>
    <p:sldId id="266" r:id="rId11"/>
    <p:sldId id="267" r:id="rId12"/>
    <p:sldId id="273" r:id="rId13"/>
    <p:sldId id="269" r:id="rId14"/>
    <p:sldId id="270" r:id="rId15"/>
    <p:sldId id="271" r:id="rId16"/>
    <p:sldId id="272" r:id="rId17"/>
    <p:sldId id="274" r:id="rId18"/>
    <p:sldId id="275" r:id="rId19"/>
    <p:sldId id="276" r:id="rId20"/>
  </p:sldIdLst>
  <p:sldSz cx="18288000" cy="10287000"/>
  <p:notesSz cx="6858000" cy="9144000"/>
  <p:embeddedFontLst>
    <p:embeddedFont>
      <p:font typeface="Anton" pitchFamily="2" charset="0"/>
      <p:regular r:id="rId21"/>
    </p:embeddedFont>
    <p:embeddedFont>
      <p:font typeface="Calibri" panose="020F0502020204030204" pitchFamily="34" charset="0"/>
      <p:regular r:id="rId22"/>
      <p:bold r:id="rId23"/>
      <p:italic r:id="rId24"/>
      <p:boldItalic r:id="rId25"/>
    </p:embeddedFont>
    <p:embeddedFont>
      <p:font typeface="Montserrat" panose="00000500000000000000" pitchFamily="2" charset="0"/>
      <p:regular r:id="rId26"/>
      <p:bold r:id="rId27"/>
      <p:italic r:id="rId28"/>
      <p:boldItalic r:id="rId29"/>
    </p:embeddedFont>
    <p:embeddedFont>
      <p:font typeface="Montserrat Bold" panose="00000800000000000000" charset="0"/>
      <p:regular r:id="rId30"/>
    </p:embeddedFont>
    <p:embeddedFont>
      <p:font typeface="Montserrat Italics" panose="020B0604020202020204" charset="0"/>
      <p:regular r:id="rId31"/>
    </p:embeddedFont>
    <p:embeddedFont>
      <p:font typeface="Raleway" pitchFamily="2" charset="0"/>
      <p:regular r:id="rId32"/>
      <p:bold r:id="rId33"/>
      <p:italic r:id="rId34"/>
      <p:boldItalic r:id="rId35"/>
    </p:embeddedFont>
    <p:embeddedFont>
      <p:font typeface="Raleway Bold" charset="0"/>
      <p:regular r:id="rId36"/>
    </p:embeddedFont>
    <p:embeddedFont>
      <p:font typeface="Raleway Heavy" panose="020B0604020202020204" charset="0"/>
      <p:regular r:id="rId37"/>
    </p:embeddedFont>
    <p:embeddedFont>
      <p:font typeface="Raleway Medium" pitchFamily="2" charset="0"/>
      <p:regular r:id="rId38"/>
      <p: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7.sv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4.sv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3.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2.png"/><Relationship Id="rId10" Type="http://schemas.openxmlformats.org/officeDocument/2006/relationships/image" Target="../media/image12.svg"/><Relationship Id="rId4" Type="http://schemas.openxmlformats.org/officeDocument/2006/relationships/image" Target="../media/image14.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18.svg"/><Relationship Id="rId4" Type="http://schemas.openxmlformats.org/officeDocument/2006/relationships/image" Target="../media/image16.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hyperlink" Target="https://developer.spotify.com/documentation/web-api" TargetMode="External"/><Relationship Id="rId3" Type="http://schemas.openxmlformats.org/officeDocument/2006/relationships/image" Target="../media/image2.png"/><Relationship Id="rId7" Type="http://schemas.openxmlformats.org/officeDocument/2006/relationships/image" Target="../media/image1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4.svg"/><Relationship Id="rId10"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2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8505207" y="682599"/>
            <a:ext cx="9404563" cy="940456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5960DC"/>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9273139" y="1450531"/>
            <a:ext cx="7868699" cy="786869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8242509" y="3503495"/>
            <a:ext cx="1030630" cy="103063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4483810" y="4968113"/>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3">
              <a:alphaModFix amt="46000"/>
            </a:blip>
            <a:stretch>
              <a:fillRect/>
            </a:stretch>
          </a:blipFill>
        </p:spPr>
      </p:sp>
      <p:sp>
        <p:nvSpPr>
          <p:cNvPr id="14" name="Freeform 14"/>
          <p:cNvSpPr/>
          <p:nvPr/>
        </p:nvSpPr>
        <p:spPr>
          <a:xfrm>
            <a:off x="1273997" y="1311942"/>
            <a:ext cx="503422" cy="572070"/>
          </a:xfrm>
          <a:custGeom>
            <a:avLst/>
            <a:gdLst/>
            <a:ahLst/>
            <a:cxnLst/>
            <a:rect l="l" t="t" r="r" b="b"/>
            <a:pathLst>
              <a:path w="503422" h="572070">
                <a:moveTo>
                  <a:pt x="0" y="0"/>
                </a:moveTo>
                <a:lnTo>
                  <a:pt x="503422" y="0"/>
                </a:lnTo>
                <a:lnTo>
                  <a:pt x="503422" y="572070"/>
                </a:lnTo>
                <a:lnTo>
                  <a:pt x="0" y="572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1273997" y="2944097"/>
            <a:ext cx="6968511" cy="4892978"/>
          </a:xfrm>
          <a:prstGeom prst="rect">
            <a:avLst/>
          </a:prstGeom>
        </p:spPr>
        <p:txBody>
          <a:bodyPr lIns="0" tIns="0" rIns="0" bIns="0" rtlCol="0" anchor="t">
            <a:spAutoFit/>
          </a:bodyPr>
          <a:lstStyle/>
          <a:p>
            <a:pPr algn="l">
              <a:lnSpc>
                <a:spcPts val="12754"/>
              </a:lnSpc>
            </a:pPr>
            <a:r>
              <a:rPr lang="en-US" sz="12147">
                <a:solidFill>
                  <a:srgbClr val="1F2374"/>
                </a:solidFill>
                <a:latin typeface="Anton"/>
                <a:ea typeface="Anton"/>
                <a:cs typeface="Anton"/>
                <a:sym typeface="Anton"/>
              </a:rPr>
              <a:t>VISUALISASI DATASET </a:t>
            </a:r>
          </a:p>
          <a:p>
            <a:pPr algn="l">
              <a:lnSpc>
                <a:spcPts val="12754"/>
              </a:lnSpc>
            </a:pPr>
            <a:endParaRPr lang="en-US" sz="12147">
              <a:solidFill>
                <a:srgbClr val="1F2374"/>
              </a:solidFill>
              <a:latin typeface="Anton"/>
              <a:ea typeface="Anton"/>
              <a:cs typeface="Anton"/>
              <a:sym typeface="Anton"/>
            </a:endParaRPr>
          </a:p>
        </p:txBody>
      </p:sp>
      <p:sp>
        <p:nvSpPr>
          <p:cNvPr id="17" name="TextBox 17"/>
          <p:cNvSpPr txBox="1"/>
          <p:nvPr/>
        </p:nvSpPr>
        <p:spPr>
          <a:xfrm>
            <a:off x="1986078" y="1417319"/>
            <a:ext cx="2772175" cy="37274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Montserrat Bold"/>
                <a:ea typeface="Montserrat Bold"/>
                <a:cs typeface="Montserrat Bold"/>
                <a:sym typeface="Montserrat Bold"/>
              </a:rPr>
              <a:t>Rekayasa Fitur</a:t>
            </a:r>
          </a:p>
        </p:txBody>
      </p:sp>
      <p:sp>
        <p:nvSpPr>
          <p:cNvPr id="18" name="TextBox 18"/>
          <p:cNvSpPr txBox="1"/>
          <p:nvPr/>
        </p:nvSpPr>
        <p:spPr>
          <a:xfrm>
            <a:off x="1273997" y="6149465"/>
            <a:ext cx="6968511" cy="1681108"/>
          </a:xfrm>
          <a:prstGeom prst="rect">
            <a:avLst/>
          </a:prstGeom>
        </p:spPr>
        <p:txBody>
          <a:bodyPr lIns="0" tIns="0" rIns="0" bIns="0" rtlCol="0" anchor="t">
            <a:spAutoFit/>
          </a:bodyPr>
          <a:lstStyle/>
          <a:p>
            <a:pPr algn="l">
              <a:lnSpc>
                <a:spcPts val="12859"/>
              </a:lnSpc>
            </a:pPr>
            <a:r>
              <a:rPr lang="en-US" sz="12247">
                <a:solidFill>
                  <a:srgbClr val="C4459F"/>
                </a:solidFill>
                <a:latin typeface="Anton"/>
                <a:ea typeface="Anton"/>
                <a:cs typeface="Anton"/>
                <a:sym typeface="Anton"/>
              </a:rPr>
              <a:t>API SPOTIFY</a:t>
            </a:r>
          </a:p>
        </p:txBody>
      </p:sp>
      <p:pic>
        <p:nvPicPr>
          <p:cNvPr id="20" name="Picture 19">
            <a:extLst>
              <a:ext uri="{FF2B5EF4-FFF2-40B4-BE49-F238E27FC236}">
                <a16:creationId xmlns:a16="http://schemas.microsoft.com/office/drawing/2014/main" id="{E015BDB3-9E67-425C-9E1D-1764CAE88C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10640" y="1747637"/>
            <a:ext cx="6905640" cy="6905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D" dirty="0"/>
          </a:p>
        </p:txBody>
      </p:sp>
      <p:sp>
        <p:nvSpPr>
          <p:cNvPr id="3" name="Freeform 3"/>
          <p:cNvSpPr/>
          <p:nvPr/>
        </p:nvSpPr>
        <p:spPr>
          <a:xfrm>
            <a:off x="555224" y="267858"/>
            <a:ext cx="503422" cy="572070"/>
          </a:xfrm>
          <a:custGeom>
            <a:avLst/>
            <a:gdLst/>
            <a:ahLst/>
            <a:cxnLst/>
            <a:rect l="l" t="t" r="r" b="b"/>
            <a:pathLst>
              <a:path w="503422" h="572070">
                <a:moveTo>
                  <a:pt x="0" y="0"/>
                </a:moveTo>
                <a:lnTo>
                  <a:pt x="503422" y="0"/>
                </a:lnTo>
                <a:lnTo>
                  <a:pt x="503422" y="572070"/>
                </a:lnTo>
                <a:lnTo>
                  <a:pt x="0" y="572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030422" y="6600537"/>
            <a:ext cx="663074" cy="379761"/>
          </a:xfrm>
          <a:custGeom>
            <a:avLst/>
            <a:gdLst/>
            <a:ahLst/>
            <a:cxnLst/>
            <a:rect l="l" t="t" r="r" b="b"/>
            <a:pathLst>
              <a:path w="663074" h="379761">
                <a:moveTo>
                  <a:pt x="0" y="0"/>
                </a:moveTo>
                <a:lnTo>
                  <a:pt x="663075" y="0"/>
                </a:lnTo>
                <a:lnTo>
                  <a:pt x="663075" y="379761"/>
                </a:lnTo>
                <a:lnTo>
                  <a:pt x="0" y="3797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297602" y="1283181"/>
            <a:ext cx="17598992" cy="1259832"/>
          </a:xfrm>
          <a:prstGeom prst="rect">
            <a:avLst/>
          </a:prstGeom>
        </p:spPr>
        <p:txBody>
          <a:bodyPr wrap="square" lIns="0" tIns="0" rIns="0" bIns="0" rtlCol="0" anchor="t">
            <a:spAutoFit/>
          </a:bodyPr>
          <a:lstStyle/>
          <a:p>
            <a:pPr algn="l">
              <a:lnSpc>
                <a:spcPts val="10288"/>
              </a:lnSpc>
            </a:pPr>
            <a:r>
              <a:rPr lang="en-US" sz="8000" dirty="0">
                <a:solidFill>
                  <a:srgbClr val="1F2374"/>
                </a:solidFill>
                <a:latin typeface="Anton"/>
                <a:ea typeface="Anton"/>
                <a:cs typeface="Anton"/>
                <a:sym typeface="Anton"/>
              </a:rPr>
              <a:t>ARTIS DENGAN JUMLAH LAGU TERBANYAK</a:t>
            </a:r>
          </a:p>
        </p:txBody>
      </p:sp>
      <p:sp>
        <p:nvSpPr>
          <p:cNvPr id="8" name="TextBox 8"/>
          <p:cNvSpPr txBox="1"/>
          <p:nvPr/>
        </p:nvSpPr>
        <p:spPr>
          <a:xfrm>
            <a:off x="391406" y="2569415"/>
            <a:ext cx="12596041" cy="413318"/>
          </a:xfrm>
          <a:prstGeom prst="rect">
            <a:avLst/>
          </a:prstGeom>
        </p:spPr>
        <p:txBody>
          <a:bodyPr lIns="0" tIns="0" rIns="0" bIns="0" rtlCol="0" anchor="t">
            <a:spAutoFit/>
          </a:bodyPr>
          <a:lstStyle/>
          <a:p>
            <a:pPr algn="l">
              <a:lnSpc>
                <a:spcPts val="3499"/>
              </a:lnSpc>
              <a:spcBef>
                <a:spcPct val="0"/>
              </a:spcBef>
            </a:pPr>
            <a:r>
              <a:rPr lang="en-US" sz="2499" dirty="0">
                <a:solidFill>
                  <a:srgbClr val="000000"/>
                </a:solidFill>
                <a:latin typeface="Raleway Medium"/>
                <a:ea typeface="Raleway Medium"/>
                <a:cs typeface="Raleway Medium"/>
                <a:sym typeface="Raleway Medium"/>
              </a:rPr>
              <a:t>Hasil yang </a:t>
            </a:r>
            <a:r>
              <a:rPr lang="en-US" sz="2499" dirty="0" err="1">
                <a:solidFill>
                  <a:srgbClr val="000000"/>
                </a:solidFill>
                <a:latin typeface="Raleway Medium"/>
                <a:ea typeface="Raleway Medium"/>
                <a:cs typeface="Raleway Medium"/>
                <a:sym typeface="Raleway Medium"/>
              </a:rPr>
              <a:t>didapatkan</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dari</a:t>
            </a:r>
            <a:r>
              <a:rPr lang="en-US" sz="2499" dirty="0">
                <a:solidFill>
                  <a:srgbClr val="000000"/>
                </a:solidFill>
                <a:latin typeface="Raleway Medium"/>
                <a:ea typeface="Raleway Medium"/>
                <a:cs typeface="Raleway Medium"/>
                <a:sym typeface="Raleway Medium"/>
              </a:rPr>
              <a:t> scrapping yang </a:t>
            </a:r>
            <a:r>
              <a:rPr lang="en-US" sz="2499" dirty="0" err="1">
                <a:solidFill>
                  <a:srgbClr val="000000"/>
                </a:solidFill>
                <a:latin typeface="Raleway Medium"/>
                <a:ea typeface="Raleway Medium"/>
                <a:cs typeface="Raleway Medium"/>
                <a:sym typeface="Raleway Medium"/>
              </a:rPr>
              <a:t>dilakukan</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terhadap</a:t>
            </a:r>
            <a:r>
              <a:rPr lang="en-US" sz="2499" dirty="0">
                <a:solidFill>
                  <a:srgbClr val="000000"/>
                </a:solidFill>
                <a:latin typeface="Raleway Medium"/>
                <a:ea typeface="Raleway Medium"/>
                <a:cs typeface="Raleway Medium"/>
                <a:sym typeface="Raleway Medium"/>
              </a:rPr>
              <a:t> dataset API </a:t>
            </a:r>
            <a:r>
              <a:rPr lang="en-US" sz="2499" dirty="0" err="1">
                <a:solidFill>
                  <a:srgbClr val="000000"/>
                </a:solidFill>
                <a:latin typeface="Raleway Medium"/>
                <a:ea typeface="Raleway Medium"/>
                <a:cs typeface="Raleway Medium"/>
                <a:sym typeface="Raleway Medium"/>
              </a:rPr>
              <a:t>spotify</a:t>
            </a:r>
            <a:endParaRPr lang="en-US" sz="2499" dirty="0">
              <a:solidFill>
                <a:srgbClr val="000000"/>
              </a:solidFill>
              <a:latin typeface="Raleway Medium"/>
              <a:ea typeface="Raleway Medium"/>
              <a:cs typeface="Raleway Medium"/>
              <a:sym typeface="Raleway Medium"/>
            </a:endParaRPr>
          </a:p>
        </p:txBody>
      </p:sp>
      <p:sp>
        <p:nvSpPr>
          <p:cNvPr id="9" name="TextBox 9"/>
          <p:cNvSpPr txBox="1"/>
          <p:nvPr/>
        </p:nvSpPr>
        <p:spPr>
          <a:xfrm>
            <a:off x="1267305" y="373235"/>
            <a:ext cx="2772175" cy="37274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Montserrat Bold"/>
                <a:ea typeface="Montserrat Bold"/>
                <a:cs typeface="Montserrat Bold"/>
                <a:sym typeface="Montserrat Bold"/>
              </a:rPr>
              <a:t>Rekayasa Fitur</a:t>
            </a:r>
          </a:p>
        </p:txBody>
      </p:sp>
      <p:pic>
        <p:nvPicPr>
          <p:cNvPr id="11" name="Picture 10">
            <a:extLst>
              <a:ext uri="{FF2B5EF4-FFF2-40B4-BE49-F238E27FC236}">
                <a16:creationId xmlns:a16="http://schemas.microsoft.com/office/drawing/2014/main" id="{88A9E7D4-672C-455C-BB3A-8FE845F0A7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118" y="3522217"/>
            <a:ext cx="12195882" cy="640324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555224" y="267858"/>
            <a:ext cx="503422" cy="572070"/>
          </a:xfrm>
          <a:custGeom>
            <a:avLst/>
            <a:gdLst/>
            <a:ahLst/>
            <a:cxnLst/>
            <a:rect l="l" t="t" r="r" b="b"/>
            <a:pathLst>
              <a:path w="503422" h="572070">
                <a:moveTo>
                  <a:pt x="0" y="0"/>
                </a:moveTo>
                <a:lnTo>
                  <a:pt x="503422" y="0"/>
                </a:lnTo>
                <a:lnTo>
                  <a:pt x="503422" y="572070"/>
                </a:lnTo>
                <a:lnTo>
                  <a:pt x="0" y="572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030422" y="6600537"/>
            <a:ext cx="663074" cy="379761"/>
          </a:xfrm>
          <a:custGeom>
            <a:avLst/>
            <a:gdLst/>
            <a:ahLst/>
            <a:cxnLst/>
            <a:rect l="l" t="t" r="r" b="b"/>
            <a:pathLst>
              <a:path w="663074" h="379761">
                <a:moveTo>
                  <a:pt x="0" y="0"/>
                </a:moveTo>
                <a:lnTo>
                  <a:pt x="663075" y="0"/>
                </a:lnTo>
                <a:lnTo>
                  <a:pt x="663075" y="379761"/>
                </a:lnTo>
                <a:lnTo>
                  <a:pt x="0" y="3797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297602" y="1283181"/>
            <a:ext cx="16313998" cy="1320874"/>
          </a:xfrm>
          <a:prstGeom prst="rect">
            <a:avLst/>
          </a:prstGeom>
        </p:spPr>
        <p:txBody>
          <a:bodyPr wrap="square" lIns="0" tIns="0" rIns="0" bIns="0" rtlCol="0" anchor="t">
            <a:spAutoFit/>
          </a:bodyPr>
          <a:lstStyle/>
          <a:p>
            <a:pPr algn="l">
              <a:lnSpc>
                <a:spcPts val="10288"/>
              </a:lnSpc>
            </a:pPr>
            <a:r>
              <a:rPr lang="en-US" sz="9799" dirty="0">
                <a:solidFill>
                  <a:srgbClr val="1F2374"/>
                </a:solidFill>
                <a:latin typeface="Anton"/>
                <a:ea typeface="Anton"/>
                <a:cs typeface="Anton"/>
                <a:sym typeface="Anton"/>
              </a:rPr>
              <a:t>TREN MUSIK DARI TAHUN KE TAHUN</a:t>
            </a:r>
          </a:p>
        </p:txBody>
      </p:sp>
      <p:sp>
        <p:nvSpPr>
          <p:cNvPr id="8" name="TextBox 8"/>
          <p:cNvSpPr txBox="1"/>
          <p:nvPr/>
        </p:nvSpPr>
        <p:spPr>
          <a:xfrm>
            <a:off x="391406" y="2569415"/>
            <a:ext cx="12596041" cy="431800"/>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Raleway Medium"/>
                <a:ea typeface="Raleway Medium"/>
                <a:cs typeface="Raleway Medium"/>
                <a:sym typeface="Raleway Medium"/>
              </a:rPr>
              <a:t>Hasil yang didapatkan dari scrapping yang dilakukan terhadap dataset API spotify,</a:t>
            </a:r>
          </a:p>
        </p:txBody>
      </p:sp>
      <p:sp>
        <p:nvSpPr>
          <p:cNvPr id="9" name="TextBox 9"/>
          <p:cNvSpPr txBox="1"/>
          <p:nvPr/>
        </p:nvSpPr>
        <p:spPr>
          <a:xfrm>
            <a:off x="1267305" y="373235"/>
            <a:ext cx="2772175" cy="37274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Montserrat Bold"/>
                <a:ea typeface="Montserrat Bold"/>
                <a:cs typeface="Montserrat Bold"/>
                <a:sym typeface="Montserrat Bold"/>
              </a:rPr>
              <a:t>Rekayasa Fitur</a:t>
            </a:r>
          </a:p>
        </p:txBody>
      </p:sp>
      <p:pic>
        <p:nvPicPr>
          <p:cNvPr id="11" name="Picture 10">
            <a:extLst>
              <a:ext uri="{FF2B5EF4-FFF2-40B4-BE49-F238E27FC236}">
                <a16:creationId xmlns:a16="http://schemas.microsoft.com/office/drawing/2014/main" id="{B80C8917-2764-40E2-84A7-78F775981B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9506" y="3289494"/>
            <a:ext cx="12295894" cy="666760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555224" y="267858"/>
            <a:ext cx="503422" cy="572070"/>
          </a:xfrm>
          <a:custGeom>
            <a:avLst/>
            <a:gdLst/>
            <a:ahLst/>
            <a:cxnLst/>
            <a:rect l="l" t="t" r="r" b="b"/>
            <a:pathLst>
              <a:path w="503422" h="572070">
                <a:moveTo>
                  <a:pt x="0" y="0"/>
                </a:moveTo>
                <a:lnTo>
                  <a:pt x="503422" y="0"/>
                </a:lnTo>
                <a:lnTo>
                  <a:pt x="503422" y="572070"/>
                </a:lnTo>
                <a:lnTo>
                  <a:pt x="0" y="572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030422" y="6600537"/>
            <a:ext cx="663074" cy="379761"/>
          </a:xfrm>
          <a:custGeom>
            <a:avLst/>
            <a:gdLst/>
            <a:ahLst/>
            <a:cxnLst/>
            <a:rect l="l" t="t" r="r" b="b"/>
            <a:pathLst>
              <a:path w="663074" h="379761">
                <a:moveTo>
                  <a:pt x="0" y="0"/>
                </a:moveTo>
                <a:lnTo>
                  <a:pt x="663075" y="0"/>
                </a:lnTo>
                <a:lnTo>
                  <a:pt x="663075" y="379761"/>
                </a:lnTo>
                <a:lnTo>
                  <a:pt x="0" y="3797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297602" y="1283181"/>
            <a:ext cx="16313998" cy="1242969"/>
          </a:xfrm>
          <a:prstGeom prst="rect">
            <a:avLst/>
          </a:prstGeom>
        </p:spPr>
        <p:txBody>
          <a:bodyPr wrap="square" lIns="0" tIns="0" rIns="0" bIns="0" rtlCol="0" anchor="t">
            <a:spAutoFit/>
          </a:bodyPr>
          <a:lstStyle/>
          <a:p>
            <a:pPr algn="l">
              <a:lnSpc>
                <a:spcPts val="10288"/>
              </a:lnSpc>
            </a:pPr>
            <a:r>
              <a:rPr lang="en-US" sz="7500" dirty="0">
                <a:solidFill>
                  <a:srgbClr val="1F2374"/>
                </a:solidFill>
                <a:latin typeface="Anton"/>
                <a:ea typeface="Anton"/>
                <a:cs typeface="Anton"/>
                <a:sym typeface="Anton"/>
              </a:rPr>
              <a:t>POPULARITAS LAGU BESERTA TAHUN RILISNYA</a:t>
            </a:r>
          </a:p>
        </p:txBody>
      </p:sp>
      <p:sp>
        <p:nvSpPr>
          <p:cNvPr id="8" name="TextBox 8"/>
          <p:cNvSpPr txBox="1"/>
          <p:nvPr/>
        </p:nvSpPr>
        <p:spPr>
          <a:xfrm>
            <a:off x="391406" y="2569415"/>
            <a:ext cx="12596041" cy="431800"/>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Raleway Medium"/>
                <a:ea typeface="Raleway Medium"/>
                <a:cs typeface="Raleway Medium"/>
                <a:sym typeface="Raleway Medium"/>
              </a:rPr>
              <a:t>Hasil yang didapatkan dari scrapping yang dilakukan terhadap dataset API spotify,</a:t>
            </a:r>
          </a:p>
        </p:txBody>
      </p:sp>
      <p:sp>
        <p:nvSpPr>
          <p:cNvPr id="9" name="TextBox 9"/>
          <p:cNvSpPr txBox="1"/>
          <p:nvPr/>
        </p:nvSpPr>
        <p:spPr>
          <a:xfrm>
            <a:off x="1267305" y="373235"/>
            <a:ext cx="2772175" cy="37274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Montserrat Bold"/>
                <a:ea typeface="Montserrat Bold"/>
                <a:cs typeface="Montserrat Bold"/>
                <a:sym typeface="Montserrat Bold"/>
              </a:rPr>
              <a:t>Rekayasa Fitur</a:t>
            </a:r>
          </a:p>
        </p:txBody>
      </p:sp>
      <p:pic>
        <p:nvPicPr>
          <p:cNvPr id="14" name="Picture 13">
            <a:extLst>
              <a:ext uri="{FF2B5EF4-FFF2-40B4-BE49-F238E27FC236}">
                <a16:creationId xmlns:a16="http://schemas.microsoft.com/office/drawing/2014/main" id="{A1993898-5501-48B5-91A4-FA28A6A3D4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1406" y="3455732"/>
            <a:ext cx="11724394" cy="6593566"/>
          </a:xfrm>
          <a:prstGeom prst="rect">
            <a:avLst/>
          </a:prstGeom>
        </p:spPr>
      </p:pic>
    </p:spTree>
    <p:extLst>
      <p:ext uri="{BB962C8B-B14F-4D97-AF65-F5344CB8AC3E}">
        <p14:creationId xmlns:p14="http://schemas.microsoft.com/office/powerpoint/2010/main" val="3372699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776175" y="1166509"/>
            <a:ext cx="20887092" cy="1789680"/>
            <a:chOff x="0" y="0"/>
            <a:chExt cx="5501127" cy="471356"/>
          </a:xfrm>
        </p:grpSpPr>
        <p:sp>
          <p:nvSpPr>
            <p:cNvPr id="4" name="Freeform 4"/>
            <p:cNvSpPr/>
            <p:nvPr/>
          </p:nvSpPr>
          <p:spPr>
            <a:xfrm>
              <a:off x="0" y="0"/>
              <a:ext cx="5501127" cy="471356"/>
            </a:xfrm>
            <a:custGeom>
              <a:avLst/>
              <a:gdLst/>
              <a:ahLst/>
              <a:cxnLst/>
              <a:rect l="l" t="t" r="r" b="b"/>
              <a:pathLst>
                <a:path w="5501127" h="471356">
                  <a:moveTo>
                    <a:pt x="18903" y="0"/>
                  </a:moveTo>
                  <a:lnTo>
                    <a:pt x="5482224" y="0"/>
                  </a:lnTo>
                  <a:cubicBezTo>
                    <a:pt x="5492664" y="0"/>
                    <a:pt x="5501127" y="8463"/>
                    <a:pt x="5501127" y="18903"/>
                  </a:cubicBezTo>
                  <a:lnTo>
                    <a:pt x="5501127" y="452453"/>
                  </a:lnTo>
                  <a:cubicBezTo>
                    <a:pt x="5501127" y="457466"/>
                    <a:pt x="5499135" y="462274"/>
                    <a:pt x="5495590" y="465819"/>
                  </a:cubicBezTo>
                  <a:cubicBezTo>
                    <a:pt x="5492045" y="469364"/>
                    <a:pt x="5487237" y="471356"/>
                    <a:pt x="5482224" y="471356"/>
                  </a:cubicBezTo>
                  <a:lnTo>
                    <a:pt x="18903" y="471356"/>
                  </a:lnTo>
                  <a:cubicBezTo>
                    <a:pt x="13890" y="471356"/>
                    <a:pt x="9082" y="469364"/>
                    <a:pt x="5537" y="465819"/>
                  </a:cubicBezTo>
                  <a:cubicBezTo>
                    <a:pt x="1992" y="462274"/>
                    <a:pt x="0" y="457466"/>
                    <a:pt x="0" y="452453"/>
                  </a:cubicBezTo>
                  <a:lnTo>
                    <a:pt x="0" y="18903"/>
                  </a:lnTo>
                  <a:cubicBezTo>
                    <a:pt x="0" y="13890"/>
                    <a:pt x="1992" y="9082"/>
                    <a:pt x="5537" y="5537"/>
                  </a:cubicBezTo>
                  <a:cubicBezTo>
                    <a:pt x="9082" y="1992"/>
                    <a:pt x="13890" y="0"/>
                    <a:pt x="18903" y="0"/>
                  </a:cubicBezTo>
                  <a:close/>
                </a:path>
              </a:pathLst>
            </a:custGeom>
            <a:solidFill>
              <a:srgbClr val="000000">
                <a:alpha val="0"/>
              </a:srgbClr>
            </a:solidFill>
            <a:ln w="28575" cap="rnd">
              <a:gradFill>
                <a:gsLst>
                  <a:gs pos="0">
                    <a:srgbClr val="5960DC">
                      <a:alpha val="100000"/>
                    </a:srgbClr>
                  </a:gs>
                  <a:gs pos="100000">
                    <a:srgbClr val="FF99FF">
                      <a:alpha val="100000"/>
                    </a:srgbClr>
                  </a:gs>
                </a:gsLst>
                <a:lin ang="0"/>
              </a:gradFill>
              <a:prstDash val="solid"/>
              <a:round/>
            </a:ln>
          </p:spPr>
        </p:sp>
        <p:sp>
          <p:nvSpPr>
            <p:cNvPr id="5" name="TextBox 5"/>
            <p:cNvSpPr txBox="1"/>
            <p:nvPr/>
          </p:nvSpPr>
          <p:spPr>
            <a:xfrm>
              <a:off x="0" y="-38100"/>
              <a:ext cx="5501127" cy="509456"/>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7954287" y="355248"/>
            <a:ext cx="503422" cy="572070"/>
          </a:xfrm>
          <a:custGeom>
            <a:avLst/>
            <a:gdLst/>
            <a:ahLst/>
            <a:cxnLst/>
            <a:rect l="l" t="t" r="r" b="b"/>
            <a:pathLst>
              <a:path w="503422" h="572070">
                <a:moveTo>
                  <a:pt x="0" y="0"/>
                </a:moveTo>
                <a:lnTo>
                  <a:pt x="503422" y="0"/>
                </a:lnTo>
                <a:lnTo>
                  <a:pt x="503422" y="572070"/>
                </a:lnTo>
                <a:lnTo>
                  <a:pt x="0" y="572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8619466" y="9068420"/>
            <a:ext cx="663074" cy="379761"/>
          </a:xfrm>
          <a:custGeom>
            <a:avLst/>
            <a:gdLst/>
            <a:ahLst/>
            <a:cxnLst/>
            <a:rect l="l" t="t" r="r" b="b"/>
            <a:pathLst>
              <a:path w="663074" h="379761">
                <a:moveTo>
                  <a:pt x="0" y="0"/>
                </a:moveTo>
                <a:lnTo>
                  <a:pt x="663075" y="0"/>
                </a:lnTo>
                <a:lnTo>
                  <a:pt x="663075" y="379760"/>
                </a:lnTo>
                <a:lnTo>
                  <a:pt x="0" y="3797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1963329" y="1458425"/>
            <a:ext cx="14361343" cy="1348722"/>
          </a:xfrm>
          <a:prstGeom prst="rect">
            <a:avLst/>
          </a:prstGeom>
        </p:spPr>
        <p:txBody>
          <a:bodyPr lIns="0" tIns="0" rIns="0" bIns="0" rtlCol="0" anchor="t">
            <a:spAutoFit/>
          </a:bodyPr>
          <a:lstStyle/>
          <a:p>
            <a:pPr algn="ctr">
              <a:lnSpc>
                <a:spcPts val="10289"/>
              </a:lnSpc>
            </a:pPr>
            <a:r>
              <a:rPr lang="en-US" sz="9799">
                <a:solidFill>
                  <a:srgbClr val="1F2374"/>
                </a:solidFill>
                <a:latin typeface="Anton"/>
                <a:ea typeface="Anton"/>
                <a:cs typeface="Anton"/>
                <a:sym typeface="Anton"/>
              </a:rPr>
              <a:t>PEMBAHASAN &amp; KETERBATASAN</a:t>
            </a:r>
          </a:p>
        </p:txBody>
      </p:sp>
      <p:sp>
        <p:nvSpPr>
          <p:cNvPr id="9" name="TextBox 9"/>
          <p:cNvSpPr txBox="1"/>
          <p:nvPr/>
        </p:nvSpPr>
        <p:spPr>
          <a:xfrm>
            <a:off x="8619466" y="435860"/>
            <a:ext cx="2772175" cy="37274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Montserrat Bold"/>
                <a:ea typeface="Montserrat Bold"/>
                <a:cs typeface="Montserrat Bold"/>
                <a:sym typeface="Montserrat Bold"/>
              </a:rPr>
              <a:t>Rekayasa Fitur</a:t>
            </a:r>
          </a:p>
        </p:txBody>
      </p:sp>
      <p:sp>
        <p:nvSpPr>
          <p:cNvPr id="10" name="TextBox 10"/>
          <p:cNvSpPr txBox="1"/>
          <p:nvPr/>
        </p:nvSpPr>
        <p:spPr>
          <a:xfrm>
            <a:off x="2644959" y="3137164"/>
            <a:ext cx="12998083" cy="4901726"/>
          </a:xfrm>
          <a:prstGeom prst="rect">
            <a:avLst/>
          </a:prstGeom>
        </p:spPr>
        <p:txBody>
          <a:bodyPr lIns="0" tIns="0" rIns="0" bIns="0" rtlCol="0" anchor="t">
            <a:spAutoFit/>
          </a:bodyPr>
          <a:lstStyle/>
          <a:p>
            <a:pPr algn="just">
              <a:lnSpc>
                <a:spcPts val="3499"/>
              </a:lnSpc>
            </a:pPr>
            <a:r>
              <a:rPr lang="en-US" sz="2499" dirty="0" err="1">
                <a:solidFill>
                  <a:srgbClr val="000000"/>
                </a:solidFill>
                <a:latin typeface="Raleway Medium"/>
                <a:ea typeface="Raleway Medium"/>
                <a:cs typeface="Raleway Medium"/>
                <a:sym typeface="Raleway Medium"/>
              </a:rPr>
              <a:t>Analisis</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popularitas</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lagu</a:t>
            </a:r>
            <a:r>
              <a:rPr lang="en-US" sz="2499" dirty="0">
                <a:solidFill>
                  <a:srgbClr val="000000"/>
                </a:solidFill>
                <a:latin typeface="Raleway Medium"/>
                <a:ea typeface="Raleway Medium"/>
                <a:cs typeface="Raleway Medium"/>
                <a:sym typeface="Raleway Medium"/>
              </a:rPr>
              <a:t> dan artis sangat </a:t>
            </a:r>
            <a:r>
              <a:rPr lang="en-US" sz="2499" dirty="0" err="1">
                <a:solidFill>
                  <a:srgbClr val="000000"/>
                </a:solidFill>
                <a:latin typeface="Raleway Medium"/>
                <a:ea typeface="Raleway Medium"/>
                <a:cs typeface="Raleway Medium"/>
                <a:sym typeface="Raleway Medium"/>
              </a:rPr>
              <a:t>penting</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bagi</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persepsi</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pendengar</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untuk</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mendapatkan</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referensi</a:t>
            </a:r>
            <a:r>
              <a:rPr lang="en-US" sz="2499" dirty="0">
                <a:solidFill>
                  <a:srgbClr val="000000"/>
                </a:solidFill>
                <a:latin typeface="Raleway Medium"/>
                <a:ea typeface="Raleway Medium"/>
                <a:cs typeface="Raleway Medium"/>
                <a:sym typeface="Raleway Medium"/>
              </a:rPr>
              <a:t> playlist yang </a:t>
            </a:r>
            <a:r>
              <a:rPr lang="en-US" sz="2499" dirty="0" err="1">
                <a:solidFill>
                  <a:srgbClr val="000000"/>
                </a:solidFill>
                <a:latin typeface="Raleway Medium"/>
                <a:ea typeface="Raleway Medium"/>
                <a:cs typeface="Raleway Medium"/>
                <a:sym typeface="Raleway Medium"/>
              </a:rPr>
              <a:t>diinginkan</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sesuai</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tren</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dari</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popularitas</a:t>
            </a:r>
            <a:r>
              <a:rPr lang="en-US" sz="2499" dirty="0">
                <a:solidFill>
                  <a:srgbClr val="000000"/>
                </a:solidFill>
                <a:latin typeface="Raleway Medium"/>
                <a:ea typeface="Raleway Medium"/>
                <a:cs typeface="Raleway Medium"/>
                <a:sym typeface="Raleway Medium"/>
              </a:rPr>
              <a:t> yang </a:t>
            </a:r>
            <a:r>
              <a:rPr lang="en-US" sz="2499" dirty="0" err="1">
                <a:solidFill>
                  <a:srgbClr val="000000"/>
                </a:solidFill>
                <a:latin typeface="Raleway Medium"/>
                <a:ea typeface="Raleway Medium"/>
                <a:cs typeface="Raleway Medium"/>
                <a:sym typeface="Raleway Medium"/>
              </a:rPr>
              <a:t>sedang</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berlangsung</a:t>
            </a:r>
            <a:r>
              <a:rPr lang="en-US" sz="2499" dirty="0">
                <a:solidFill>
                  <a:srgbClr val="000000"/>
                </a:solidFill>
                <a:latin typeface="Raleway Medium"/>
                <a:ea typeface="Raleway Medium"/>
                <a:cs typeface="Raleway Medium"/>
                <a:sym typeface="Raleway Medium"/>
              </a:rPr>
              <a:t>.</a:t>
            </a:r>
          </a:p>
          <a:p>
            <a:pPr algn="just">
              <a:lnSpc>
                <a:spcPts val="3499"/>
              </a:lnSpc>
            </a:pPr>
            <a:endParaRPr lang="en-US" sz="2499" dirty="0">
              <a:solidFill>
                <a:srgbClr val="000000"/>
              </a:solidFill>
              <a:latin typeface="Raleway Medium"/>
              <a:ea typeface="Raleway Medium"/>
              <a:cs typeface="Raleway Medium"/>
              <a:sym typeface="Raleway Medium"/>
            </a:endParaRPr>
          </a:p>
          <a:p>
            <a:pPr algn="just">
              <a:lnSpc>
                <a:spcPts val="3499"/>
              </a:lnSpc>
            </a:pPr>
            <a:endParaRPr lang="en-US" sz="2499" dirty="0">
              <a:solidFill>
                <a:srgbClr val="000000"/>
              </a:solidFill>
              <a:latin typeface="Raleway Medium"/>
              <a:ea typeface="Raleway Medium"/>
              <a:cs typeface="Raleway Medium"/>
              <a:sym typeface="Raleway Medium"/>
            </a:endParaRPr>
          </a:p>
          <a:p>
            <a:pPr algn="just">
              <a:lnSpc>
                <a:spcPts val="3499"/>
              </a:lnSpc>
            </a:pPr>
            <a:r>
              <a:rPr lang="en-US" sz="2499" dirty="0" err="1">
                <a:solidFill>
                  <a:srgbClr val="000000"/>
                </a:solidFill>
                <a:latin typeface="Raleway Bold"/>
                <a:ea typeface="Raleway Bold"/>
                <a:cs typeface="Raleway Bold"/>
                <a:sym typeface="Raleway Bold"/>
              </a:rPr>
              <a:t>Keterbatasan</a:t>
            </a:r>
            <a:r>
              <a:rPr lang="en-US" sz="2499" dirty="0">
                <a:solidFill>
                  <a:srgbClr val="000000"/>
                </a:solidFill>
                <a:latin typeface="Raleway Bold"/>
                <a:ea typeface="Raleway Bold"/>
                <a:cs typeface="Raleway Bold"/>
                <a:sym typeface="Raleway Bold"/>
              </a:rPr>
              <a:t> </a:t>
            </a:r>
            <a:r>
              <a:rPr lang="en-US" sz="2499" dirty="0" err="1">
                <a:solidFill>
                  <a:srgbClr val="000000"/>
                </a:solidFill>
                <a:latin typeface="Raleway Bold"/>
                <a:ea typeface="Raleway Bold"/>
                <a:cs typeface="Raleway Bold"/>
                <a:sym typeface="Raleway Bold"/>
              </a:rPr>
              <a:t>Proyek</a:t>
            </a:r>
            <a:r>
              <a:rPr lang="en-US" sz="2499" dirty="0">
                <a:solidFill>
                  <a:srgbClr val="000000"/>
                </a:solidFill>
                <a:latin typeface="Raleway Bold"/>
                <a:ea typeface="Raleway Bold"/>
                <a:cs typeface="Raleway Bold"/>
                <a:sym typeface="Raleway Bold"/>
              </a:rPr>
              <a:t> </a:t>
            </a:r>
          </a:p>
          <a:p>
            <a:pPr marL="539746" lvl="1" indent="-269873" algn="just">
              <a:lnSpc>
                <a:spcPts val="3499"/>
              </a:lnSpc>
              <a:buFont typeface="Arial"/>
              <a:buChar char="•"/>
            </a:pPr>
            <a:r>
              <a:rPr lang="en-US" sz="2499" dirty="0" err="1">
                <a:solidFill>
                  <a:srgbClr val="000000"/>
                </a:solidFill>
                <a:latin typeface="Raleway Medium"/>
                <a:ea typeface="Raleway Medium"/>
                <a:cs typeface="Raleway Medium"/>
                <a:sym typeface="Raleway Medium"/>
              </a:rPr>
              <a:t>Keterbatasan</a:t>
            </a:r>
            <a:r>
              <a:rPr lang="en-US" sz="2499" dirty="0">
                <a:solidFill>
                  <a:srgbClr val="000000"/>
                </a:solidFill>
                <a:latin typeface="Raleway Medium"/>
                <a:ea typeface="Raleway Medium"/>
                <a:cs typeface="Raleway Medium"/>
                <a:sym typeface="Raleway Medium"/>
              </a:rPr>
              <a:t> Waktu: Waktu yang </a:t>
            </a:r>
            <a:r>
              <a:rPr lang="en-US" sz="2499" dirty="0" err="1">
                <a:solidFill>
                  <a:srgbClr val="000000"/>
                </a:solidFill>
                <a:latin typeface="Raleway Medium"/>
                <a:ea typeface="Raleway Medium"/>
                <a:cs typeface="Raleway Medium"/>
                <a:sym typeface="Raleway Medium"/>
              </a:rPr>
              <a:t>terbatas</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untuk</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proyek</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ini</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membatasi</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untuk</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melakukan</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eksplorasi</a:t>
            </a:r>
            <a:r>
              <a:rPr lang="en-US" sz="2499" dirty="0">
                <a:solidFill>
                  <a:srgbClr val="000000"/>
                </a:solidFill>
                <a:latin typeface="Raleway Medium"/>
                <a:ea typeface="Raleway Medium"/>
                <a:cs typeface="Raleway Medium"/>
                <a:sym typeface="Raleway Medium"/>
              </a:rPr>
              <a:t> dan </a:t>
            </a:r>
            <a:r>
              <a:rPr lang="en-US" sz="2499" dirty="0" err="1">
                <a:solidFill>
                  <a:srgbClr val="000000"/>
                </a:solidFill>
                <a:latin typeface="Raleway Medium"/>
                <a:ea typeface="Raleway Medium"/>
                <a:cs typeface="Raleway Medium"/>
                <a:sym typeface="Raleway Medium"/>
              </a:rPr>
              <a:t>pengembangan</a:t>
            </a:r>
            <a:r>
              <a:rPr lang="en-US" sz="2499" dirty="0">
                <a:solidFill>
                  <a:srgbClr val="000000"/>
                </a:solidFill>
                <a:latin typeface="Raleway Medium"/>
                <a:ea typeface="Raleway Medium"/>
                <a:cs typeface="Raleway Medium"/>
                <a:sym typeface="Raleway Medium"/>
              </a:rPr>
              <a:t> model data yang </a:t>
            </a:r>
            <a:r>
              <a:rPr lang="en-US" sz="2499" dirty="0" err="1">
                <a:solidFill>
                  <a:srgbClr val="000000"/>
                </a:solidFill>
                <a:latin typeface="Raleway Medium"/>
                <a:ea typeface="Raleway Medium"/>
                <a:cs typeface="Raleway Medium"/>
                <a:sym typeface="Raleway Medium"/>
              </a:rPr>
              <a:t>lebih</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kompleks</a:t>
            </a:r>
            <a:r>
              <a:rPr lang="en-US" sz="2499" dirty="0">
                <a:solidFill>
                  <a:srgbClr val="000000"/>
                </a:solidFill>
                <a:latin typeface="Raleway Medium"/>
                <a:ea typeface="Raleway Medium"/>
                <a:cs typeface="Raleway Medium"/>
                <a:sym typeface="Raleway Medium"/>
              </a:rPr>
              <a:t>. </a:t>
            </a:r>
          </a:p>
          <a:p>
            <a:pPr algn="just">
              <a:lnSpc>
                <a:spcPts val="3499"/>
              </a:lnSpc>
            </a:pPr>
            <a:r>
              <a:rPr lang="en-US" sz="2499" dirty="0" err="1">
                <a:solidFill>
                  <a:srgbClr val="000000"/>
                </a:solidFill>
                <a:latin typeface="Raleway Bold"/>
                <a:ea typeface="Raleway Bold"/>
                <a:cs typeface="Raleway Bold"/>
                <a:sym typeface="Raleway Bold"/>
              </a:rPr>
              <a:t>Potensi</a:t>
            </a:r>
            <a:r>
              <a:rPr lang="en-US" sz="2499" dirty="0">
                <a:solidFill>
                  <a:srgbClr val="000000"/>
                </a:solidFill>
                <a:latin typeface="Raleway Bold"/>
                <a:ea typeface="Raleway Bold"/>
                <a:cs typeface="Raleway Bold"/>
                <a:sym typeface="Raleway Bold"/>
              </a:rPr>
              <a:t> </a:t>
            </a:r>
            <a:r>
              <a:rPr lang="en-US" sz="2499" dirty="0" err="1">
                <a:solidFill>
                  <a:srgbClr val="000000"/>
                </a:solidFill>
                <a:latin typeface="Raleway Bold"/>
                <a:ea typeface="Raleway Bold"/>
                <a:cs typeface="Raleway Bold"/>
                <a:sym typeface="Raleway Bold"/>
              </a:rPr>
              <a:t>Perbaikan</a:t>
            </a:r>
            <a:r>
              <a:rPr lang="en-US" sz="2499" dirty="0">
                <a:solidFill>
                  <a:srgbClr val="000000"/>
                </a:solidFill>
                <a:latin typeface="Raleway Bold"/>
                <a:ea typeface="Raleway Bold"/>
                <a:cs typeface="Raleway Bold"/>
                <a:sym typeface="Raleway Bold"/>
              </a:rPr>
              <a:t> </a:t>
            </a:r>
          </a:p>
          <a:p>
            <a:pPr marL="539746" lvl="1" indent="-269873" algn="just">
              <a:lnSpc>
                <a:spcPts val="3499"/>
              </a:lnSpc>
              <a:spcBef>
                <a:spcPct val="0"/>
              </a:spcBef>
              <a:buFont typeface="Arial"/>
              <a:buChar char="•"/>
            </a:pPr>
            <a:r>
              <a:rPr lang="en-US" sz="2499" dirty="0" err="1">
                <a:solidFill>
                  <a:srgbClr val="000000"/>
                </a:solidFill>
                <a:latin typeface="Raleway Medium"/>
                <a:ea typeface="Raleway Medium"/>
                <a:cs typeface="Raleway Medium"/>
                <a:sym typeface="Raleway Medium"/>
              </a:rPr>
              <a:t>Analisis</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Lebih</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Lanjut</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Melakukan</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analisis</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lebih</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lanjut</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dengan</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mempertimbangkan</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variabel</a:t>
            </a:r>
            <a:r>
              <a:rPr lang="en-US" sz="2499" dirty="0">
                <a:solidFill>
                  <a:srgbClr val="000000"/>
                </a:solidFill>
                <a:latin typeface="Raleway Medium"/>
                <a:ea typeface="Raleway Medium"/>
                <a:cs typeface="Raleway Medium"/>
                <a:sym typeface="Raleway Medium"/>
              </a:rPr>
              <a:t> lain </a:t>
            </a:r>
            <a:r>
              <a:rPr lang="en-US" sz="2499" dirty="0" err="1">
                <a:solidFill>
                  <a:srgbClr val="000000"/>
                </a:solidFill>
                <a:latin typeface="Raleway Medium"/>
                <a:ea typeface="Raleway Medium"/>
                <a:cs typeface="Raleway Medium"/>
                <a:sym typeface="Raleway Medium"/>
              </a:rPr>
              <a:t>untuk</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memahami</a:t>
            </a:r>
            <a:r>
              <a:rPr lang="en-US" sz="2499" dirty="0">
                <a:solidFill>
                  <a:srgbClr val="000000"/>
                </a:solidFill>
                <a:latin typeface="Raleway Medium"/>
                <a:ea typeface="Raleway Medium"/>
                <a:cs typeface="Raleway Medium"/>
                <a:sym typeface="Raleway Medium"/>
              </a:rPr>
              <a:t> data </a:t>
            </a:r>
            <a:r>
              <a:rPr lang="en-US" sz="2499" dirty="0" err="1">
                <a:solidFill>
                  <a:srgbClr val="000000"/>
                </a:solidFill>
                <a:latin typeface="Raleway Medium"/>
                <a:ea typeface="Raleway Medium"/>
                <a:cs typeface="Raleway Medium"/>
                <a:sym typeface="Raleway Medium"/>
              </a:rPr>
              <a:t>lebih</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dalam</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lagi</a:t>
            </a:r>
            <a:r>
              <a:rPr lang="en-US" sz="2499" dirty="0">
                <a:solidFill>
                  <a:srgbClr val="000000"/>
                </a:solidFill>
                <a:latin typeface="Raleway Medium"/>
                <a:ea typeface="Raleway Medium"/>
                <a:cs typeface="Raleway Medium"/>
                <a:sym typeface="Raleway Medium"/>
              </a:rPr>
              <a:t>. </a:t>
            </a:r>
          </a:p>
        </p:txBody>
      </p:sp>
      <p:sp>
        <p:nvSpPr>
          <p:cNvPr id="11" name="Freeform 11"/>
          <p:cNvSpPr/>
          <p:nvPr/>
        </p:nvSpPr>
        <p:spPr>
          <a:xfrm>
            <a:off x="-1776175" y="-2008268"/>
            <a:ext cx="5814884" cy="4964457"/>
          </a:xfrm>
          <a:custGeom>
            <a:avLst/>
            <a:gdLst/>
            <a:ahLst/>
            <a:cxnLst/>
            <a:rect l="l" t="t" r="r" b="b"/>
            <a:pathLst>
              <a:path w="5814884" h="4964457">
                <a:moveTo>
                  <a:pt x="0" y="0"/>
                </a:moveTo>
                <a:lnTo>
                  <a:pt x="5814883" y="0"/>
                </a:lnTo>
                <a:lnTo>
                  <a:pt x="5814883" y="4964457"/>
                </a:lnTo>
                <a:lnTo>
                  <a:pt x="0" y="4964457"/>
                </a:lnTo>
                <a:lnTo>
                  <a:pt x="0" y="0"/>
                </a:lnTo>
                <a:close/>
              </a:path>
            </a:pathLst>
          </a:custGeom>
          <a:blipFill>
            <a:blip r:embed="rId7">
              <a:alphaModFix amt="46000"/>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857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514350" y="2378922"/>
            <a:ext cx="8705850" cy="5508429"/>
          </a:xfrm>
          <a:custGeom>
            <a:avLst/>
            <a:gdLst/>
            <a:ahLst/>
            <a:cxnLst/>
            <a:rect l="l" t="t" r="r" b="b"/>
            <a:pathLst>
              <a:path w="8705850" h="5508429">
                <a:moveTo>
                  <a:pt x="0" y="0"/>
                </a:moveTo>
                <a:lnTo>
                  <a:pt x="8705850" y="0"/>
                </a:lnTo>
                <a:lnTo>
                  <a:pt x="8705850" y="5508429"/>
                </a:lnTo>
                <a:lnTo>
                  <a:pt x="0" y="550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604500" y="2164683"/>
            <a:ext cx="5532090" cy="6720001"/>
            <a:chOff x="0" y="238125"/>
            <a:chExt cx="7376120" cy="8960001"/>
          </a:xfrm>
        </p:grpSpPr>
        <p:sp>
          <p:nvSpPr>
            <p:cNvPr id="5" name="TextBox 5"/>
            <p:cNvSpPr txBox="1"/>
            <p:nvPr/>
          </p:nvSpPr>
          <p:spPr>
            <a:xfrm>
              <a:off x="0" y="2519887"/>
              <a:ext cx="7376120" cy="6678239"/>
            </a:xfrm>
            <a:prstGeom prst="rect">
              <a:avLst/>
            </a:prstGeom>
          </p:spPr>
          <p:txBody>
            <a:bodyPr lIns="0" tIns="0" rIns="0" bIns="0" rtlCol="0" anchor="t">
              <a:spAutoFit/>
            </a:bodyPr>
            <a:lstStyle/>
            <a:p>
              <a:pPr marL="0" lvl="0" indent="0" algn="just">
                <a:lnSpc>
                  <a:spcPts val="2793"/>
                </a:lnSpc>
                <a:spcBef>
                  <a:spcPct val="0"/>
                </a:spcBef>
              </a:pPr>
              <a:r>
                <a:rPr lang="en-US" sz="2328" strike="noStrike" dirty="0">
                  <a:solidFill>
                    <a:srgbClr val="000000"/>
                  </a:solidFill>
                  <a:latin typeface="Raleway"/>
                  <a:ea typeface="Raleway"/>
                  <a:cs typeface="Raleway"/>
                  <a:sym typeface="Raleway"/>
                </a:rPr>
                <a:t>Kesimpulan yang </a:t>
              </a:r>
              <a:r>
                <a:rPr lang="en-US" sz="2328" strike="noStrike" dirty="0" err="1">
                  <a:solidFill>
                    <a:srgbClr val="000000"/>
                  </a:solidFill>
                  <a:latin typeface="Raleway"/>
                  <a:ea typeface="Raleway"/>
                  <a:cs typeface="Raleway"/>
                  <a:sym typeface="Raleway"/>
                </a:rPr>
                <a:t>didapatkan</a:t>
              </a:r>
              <a:r>
                <a:rPr lang="en-US" sz="2328" strike="noStrike" dirty="0">
                  <a:solidFill>
                    <a:srgbClr val="000000"/>
                  </a:solidFill>
                  <a:latin typeface="Raleway"/>
                  <a:ea typeface="Raleway"/>
                  <a:cs typeface="Raleway"/>
                  <a:sym typeface="Raleway"/>
                </a:rPr>
                <a:t> </a:t>
              </a:r>
              <a:r>
                <a:rPr lang="en-US" sz="2328" strike="noStrike" dirty="0" err="1">
                  <a:solidFill>
                    <a:srgbClr val="000000"/>
                  </a:solidFill>
                  <a:latin typeface="Raleway"/>
                  <a:ea typeface="Raleway"/>
                  <a:cs typeface="Raleway"/>
                  <a:sym typeface="Raleway"/>
                </a:rPr>
                <a:t>dari</a:t>
              </a:r>
              <a:r>
                <a:rPr lang="en-US" sz="2328" strike="noStrike" dirty="0">
                  <a:solidFill>
                    <a:srgbClr val="000000"/>
                  </a:solidFill>
                  <a:latin typeface="Raleway"/>
                  <a:ea typeface="Raleway"/>
                  <a:cs typeface="Raleway"/>
                  <a:sym typeface="Raleway"/>
                </a:rPr>
                <a:t> dataset </a:t>
              </a:r>
              <a:r>
                <a:rPr lang="en-US" sz="2328" strike="noStrike" dirty="0" err="1">
                  <a:solidFill>
                    <a:srgbClr val="000000"/>
                  </a:solidFill>
                  <a:latin typeface="Raleway"/>
                  <a:ea typeface="Raleway"/>
                  <a:cs typeface="Raleway"/>
                  <a:sym typeface="Raleway"/>
                </a:rPr>
                <a:t>tersebut</a:t>
              </a:r>
              <a:r>
                <a:rPr lang="en-US" sz="2328" strike="noStrike" dirty="0">
                  <a:solidFill>
                    <a:srgbClr val="000000"/>
                  </a:solidFill>
                  <a:latin typeface="Raleway"/>
                  <a:ea typeface="Raleway"/>
                  <a:cs typeface="Raleway"/>
                  <a:sym typeface="Raleway"/>
                </a:rPr>
                <a:t> </a:t>
              </a:r>
              <a:r>
                <a:rPr lang="en-US" sz="2328" strike="noStrike" dirty="0" err="1">
                  <a:solidFill>
                    <a:srgbClr val="000000"/>
                  </a:solidFill>
                  <a:latin typeface="Raleway"/>
                  <a:ea typeface="Raleway"/>
                  <a:cs typeface="Raleway"/>
                  <a:sym typeface="Raleway"/>
                </a:rPr>
                <a:t>adalah</a:t>
              </a:r>
              <a:r>
                <a:rPr lang="en-US" sz="2328" strike="noStrike" dirty="0">
                  <a:solidFill>
                    <a:srgbClr val="000000"/>
                  </a:solidFill>
                  <a:latin typeface="Raleway"/>
                  <a:ea typeface="Raleway"/>
                  <a:cs typeface="Raleway"/>
                  <a:sym typeface="Raleway"/>
                </a:rPr>
                <a:t> </a:t>
              </a:r>
              <a:r>
                <a:rPr lang="en-US" sz="2328" strike="noStrike" dirty="0" err="1">
                  <a:solidFill>
                    <a:srgbClr val="000000"/>
                  </a:solidFill>
                  <a:latin typeface="Raleway"/>
                  <a:ea typeface="Raleway"/>
                  <a:cs typeface="Raleway"/>
                  <a:sym typeface="Raleway"/>
                </a:rPr>
                <a:t>tidak</a:t>
              </a:r>
              <a:r>
                <a:rPr lang="en-US" sz="2328" strike="noStrike" dirty="0">
                  <a:solidFill>
                    <a:srgbClr val="000000"/>
                  </a:solidFill>
                  <a:latin typeface="Raleway"/>
                  <a:ea typeface="Raleway"/>
                  <a:cs typeface="Raleway"/>
                  <a:sym typeface="Raleway"/>
                </a:rPr>
                <a:t> </a:t>
              </a:r>
              <a:r>
                <a:rPr lang="en-US" sz="2328" strike="noStrike" dirty="0" err="1">
                  <a:solidFill>
                    <a:srgbClr val="000000"/>
                  </a:solidFill>
                  <a:latin typeface="Raleway"/>
                  <a:ea typeface="Raleway"/>
                  <a:cs typeface="Raleway"/>
                  <a:sym typeface="Raleway"/>
                </a:rPr>
                <a:t>semua</a:t>
              </a:r>
              <a:r>
                <a:rPr lang="en-US" sz="2328" strike="noStrike" dirty="0">
                  <a:solidFill>
                    <a:srgbClr val="000000"/>
                  </a:solidFill>
                  <a:latin typeface="Raleway"/>
                  <a:ea typeface="Raleway"/>
                  <a:cs typeface="Raleway"/>
                  <a:sym typeface="Raleway"/>
                </a:rPr>
                <a:t> </a:t>
              </a:r>
              <a:r>
                <a:rPr lang="en-US" sz="2328" strike="noStrike" dirty="0" err="1">
                  <a:solidFill>
                    <a:srgbClr val="000000"/>
                  </a:solidFill>
                  <a:latin typeface="Raleway"/>
                  <a:ea typeface="Raleway"/>
                  <a:cs typeface="Raleway"/>
                  <a:sym typeface="Raleway"/>
                </a:rPr>
                <a:t>lagu</a:t>
              </a:r>
              <a:r>
                <a:rPr lang="en-US" sz="2328" strike="noStrike" dirty="0">
                  <a:solidFill>
                    <a:srgbClr val="000000"/>
                  </a:solidFill>
                  <a:latin typeface="Raleway"/>
                  <a:ea typeface="Raleway"/>
                  <a:cs typeface="Raleway"/>
                  <a:sym typeface="Raleway"/>
                </a:rPr>
                <a:t> yang </a:t>
              </a:r>
              <a:r>
                <a:rPr lang="en-US" sz="2328" strike="noStrike" dirty="0" err="1">
                  <a:solidFill>
                    <a:srgbClr val="000000"/>
                  </a:solidFill>
                  <a:latin typeface="Raleway"/>
                  <a:ea typeface="Raleway"/>
                  <a:cs typeface="Raleway"/>
                  <a:sym typeface="Raleway"/>
                </a:rPr>
                <a:t>populer</a:t>
              </a:r>
              <a:r>
                <a:rPr lang="en-US" sz="2328" strike="noStrike" dirty="0">
                  <a:solidFill>
                    <a:srgbClr val="000000"/>
                  </a:solidFill>
                  <a:latin typeface="Raleway"/>
                  <a:ea typeface="Raleway"/>
                  <a:cs typeface="Raleway"/>
                  <a:sym typeface="Raleway"/>
                </a:rPr>
                <a:t> </a:t>
              </a:r>
              <a:r>
                <a:rPr lang="en-US" sz="2328" strike="noStrike" dirty="0" err="1">
                  <a:solidFill>
                    <a:srgbClr val="000000"/>
                  </a:solidFill>
                  <a:latin typeface="Raleway"/>
                  <a:ea typeface="Raleway"/>
                  <a:cs typeface="Raleway"/>
                  <a:sym typeface="Raleway"/>
                </a:rPr>
                <a:t>tidak</a:t>
              </a:r>
              <a:r>
                <a:rPr lang="en-US" sz="2328" strike="noStrike" dirty="0">
                  <a:solidFill>
                    <a:srgbClr val="000000"/>
                  </a:solidFill>
                  <a:latin typeface="Raleway"/>
                  <a:ea typeface="Raleway"/>
                  <a:cs typeface="Raleway"/>
                  <a:sym typeface="Raleway"/>
                </a:rPr>
                <a:t> </a:t>
              </a:r>
              <a:r>
                <a:rPr lang="en-US" sz="2328" strike="noStrike" dirty="0" err="1">
                  <a:solidFill>
                    <a:srgbClr val="000000"/>
                  </a:solidFill>
                  <a:latin typeface="Raleway"/>
                  <a:ea typeface="Raleway"/>
                  <a:cs typeface="Raleway"/>
                  <a:sym typeface="Raleway"/>
                </a:rPr>
                <a:t>selalu</a:t>
              </a:r>
              <a:r>
                <a:rPr lang="en-US" sz="2328" strike="noStrike" dirty="0">
                  <a:solidFill>
                    <a:srgbClr val="000000"/>
                  </a:solidFill>
                  <a:latin typeface="Raleway"/>
                  <a:ea typeface="Raleway"/>
                  <a:cs typeface="Raleway"/>
                  <a:sym typeface="Raleway"/>
                </a:rPr>
                <a:t> </a:t>
              </a:r>
              <a:r>
                <a:rPr lang="en-US" sz="2328" strike="noStrike" dirty="0" err="1">
                  <a:solidFill>
                    <a:srgbClr val="000000"/>
                  </a:solidFill>
                  <a:latin typeface="Raleway"/>
                  <a:ea typeface="Raleway"/>
                  <a:cs typeface="Raleway"/>
                  <a:sym typeface="Raleway"/>
                </a:rPr>
                <a:t>sama</a:t>
              </a:r>
              <a:r>
                <a:rPr lang="en-US" sz="2328" strike="noStrike" dirty="0">
                  <a:solidFill>
                    <a:srgbClr val="000000"/>
                  </a:solidFill>
                  <a:latin typeface="Raleway"/>
                  <a:ea typeface="Raleway"/>
                  <a:cs typeface="Raleway"/>
                  <a:sym typeface="Raleway"/>
                </a:rPr>
                <a:t> </a:t>
              </a:r>
              <a:r>
                <a:rPr lang="en-US" sz="2328" strike="noStrike" dirty="0" err="1">
                  <a:solidFill>
                    <a:srgbClr val="000000"/>
                  </a:solidFill>
                  <a:latin typeface="Raleway"/>
                  <a:ea typeface="Raleway"/>
                  <a:cs typeface="Raleway"/>
                  <a:sym typeface="Raleway"/>
                </a:rPr>
                <a:t>dengan</a:t>
              </a:r>
              <a:r>
                <a:rPr lang="en-US" sz="2328" strike="noStrike" dirty="0">
                  <a:solidFill>
                    <a:srgbClr val="000000"/>
                  </a:solidFill>
                  <a:latin typeface="Raleway"/>
                  <a:ea typeface="Raleway"/>
                  <a:cs typeface="Raleway"/>
                  <a:sym typeface="Raleway"/>
                </a:rPr>
                <a:t> artis yang </a:t>
              </a:r>
              <a:r>
                <a:rPr lang="en-US" sz="2328" strike="noStrike" dirty="0" err="1">
                  <a:solidFill>
                    <a:srgbClr val="000000"/>
                  </a:solidFill>
                  <a:latin typeface="Raleway"/>
                  <a:ea typeface="Raleway"/>
                  <a:cs typeface="Raleway"/>
                  <a:sym typeface="Raleway"/>
                </a:rPr>
                <a:t>sedang</a:t>
              </a:r>
              <a:r>
                <a:rPr lang="en-US" sz="2328" strike="noStrike" dirty="0">
                  <a:solidFill>
                    <a:srgbClr val="000000"/>
                  </a:solidFill>
                  <a:latin typeface="Raleway"/>
                  <a:ea typeface="Raleway"/>
                  <a:cs typeface="Raleway"/>
                  <a:sym typeface="Raleway"/>
                </a:rPr>
                <a:t> </a:t>
              </a:r>
              <a:r>
                <a:rPr lang="en-US" sz="2328" strike="noStrike" dirty="0" err="1">
                  <a:solidFill>
                    <a:srgbClr val="000000"/>
                  </a:solidFill>
                  <a:latin typeface="Raleway"/>
                  <a:ea typeface="Raleway"/>
                  <a:cs typeface="Raleway"/>
                  <a:sym typeface="Raleway"/>
                </a:rPr>
                <a:t>populer</a:t>
              </a:r>
              <a:r>
                <a:rPr lang="en-US" sz="2328" strike="noStrike" dirty="0">
                  <a:solidFill>
                    <a:srgbClr val="000000"/>
                  </a:solidFill>
                  <a:latin typeface="Raleway"/>
                  <a:ea typeface="Raleway"/>
                  <a:cs typeface="Raleway"/>
                  <a:sym typeface="Raleway"/>
                </a:rPr>
                <a:t> dan kami </a:t>
              </a:r>
              <a:r>
                <a:rPr lang="en-US" sz="2328" strike="noStrike" dirty="0" err="1">
                  <a:solidFill>
                    <a:srgbClr val="000000"/>
                  </a:solidFill>
                  <a:latin typeface="Raleway"/>
                  <a:ea typeface="Raleway"/>
                  <a:cs typeface="Raleway"/>
                  <a:sym typeface="Raleway"/>
                </a:rPr>
                <a:t>mendapatkan</a:t>
              </a:r>
              <a:r>
                <a:rPr lang="en-US" sz="2328" strike="noStrike" dirty="0">
                  <a:solidFill>
                    <a:srgbClr val="000000"/>
                  </a:solidFill>
                  <a:latin typeface="Raleway"/>
                  <a:ea typeface="Raleway"/>
                  <a:cs typeface="Raleway"/>
                  <a:sym typeface="Raleway"/>
                </a:rPr>
                <a:t> data </a:t>
              </a:r>
              <a:r>
                <a:rPr lang="en-US" sz="2328" strike="noStrike" dirty="0" err="1">
                  <a:solidFill>
                    <a:srgbClr val="000000"/>
                  </a:solidFill>
                  <a:latin typeface="Raleway"/>
                  <a:ea typeface="Raleway"/>
                  <a:cs typeface="Raleway"/>
                  <a:sym typeface="Raleway"/>
                </a:rPr>
                <a:t>tersebut</a:t>
              </a:r>
              <a:r>
                <a:rPr lang="en-US" sz="2328" strike="noStrike" dirty="0">
                  <a:solidFill>
                    <a:srgbClr val="000000"/>
                  </a:solidFill>
                  <a:latin typeface="Raleway"/>
                  <a:ea typeface="Raleway"/>
                  <a:cs typeface="Raleway"/>
                  <a:sym typeface="Raleway"/>
                </a:rPr>
                <a:t> </a:t>
              </a:r>
              <a:r>
                <a:rPr lang="en-US" sz="2328" strike="noStrike" dirty="0" err="1">
                  <a:solidFill>
                    <a:srgbClr val="000000"/>
                  </a:solidFill>
                  <a:latin typeface="Raleway"/>
                  <a:ea typeface="Raleway"/>
                  <a:cs typeface="Raleway"/>
                  <a:sym typeface="Raleway"/>
                </a:rPr>
                <a:t>dari</a:t>
              </a:r>
              <a:r>
                <a:rPr lang="en-US" sz="2328" strike="noStrike" dirty="0">
                  <a:solidFill>
                    <a:srgbClr val="000000"/>
                  </a:solidFill>
                  <a:latin typeface="Raleway"/>
                  <a:ea typeface="Raleway"/>
                  <a:cs typeface="Raleway"/>
                  <a:sym typeface="Raleway"/>
                </a:rPr>
                <a:t> API </a:t>
              </a:r>
              <a:r>
                <a:rPr lang="en-US" sz="2328" strike="noStrike" dirty="0" err="1">
                  <a:solidFill>
                    <a:srgbClr val="000000"/>
                  </a:solidFill>
                  <a:latin typeface="Raleway"/>
                  <a:ea typeface="Raleway"/>
                  <a:cs typeface="Raleway"/>
                  <a:sym typeface="Raleway"/>
                </a:rPr>
                <a:t>spotify</a:t>
              </a:r>
              <a:r>
                <a:rPr lang="en-US" sz="2328" strike="noStrike" dirty="0">
                  <a:solidFill>
                    <a:srgbClr val="000000"/>
                  </a:solidFill>
                  <a:latin typeface="Raleway"/>
                  <a:ea typeface="Raleway"/>
                  <a:cs typeface="Raleway"/>
                  <a:sym typeface="Raleway"/>
                </a:rPr>
                <a:t> developer </a:t>
              </a:r>
              <a:r>
                <a:rPr lang="en-US" sz="2328" strike="noStrike" dirty="0" err="1">
                  <a:solidFill>
                    <a:srgbClr val="000000"/>
                  </a:solidFill>
                  <a:latin typeface="Raleway"/>
                  <a:ea typeface="Raleway"/>
                  <a:cs typeface="Raleway"/>
                  <a:sym typeface="Raleway"/>
                </a:rPr>
                <a:t>sehingga</a:t>
              </a:r>
              <a:r>
                <a:rPr lang="en-US" sz="2328" strike="noStrike" dirty="0">
                  <a:solidFill>
                    <a:srgbClr val="000000"/>
                  </a:solidFill>
                  <a:latin typeface="Raleway"/>
                  <a:ea typeface="Raleway"/>
                  <a:cs typeface="Raleway"/>
                  <a:sym typeface="Raleway"/>
                </a:rPr>
                <a:t> </a:t>
              </a:r>
              <a:r>
                <a:rPr lang="en-US" sz="2328" strike="noStrike" dirty="0" err="1">
                  <a:solidFill>
                    <a:srgbClr val="000000"/>
                  </a:solidFill>
                  <a:latin typeface="Raleway"/>
                  <a:ea typeface="Raleway"/>
                  <a:cs typeface="Raleway"/>
                  <a:sym typeface="Raleway"/>
                </a:rPr>
                <a:t>terjamin</a:t>
              </a:r>
              <a:r>
                <a:rPr lang="en-US" sz="2328" strike="noStrike" dirty="0">
                  <a:solidFill>
                    <a:srgbClr val="000000"/>
                  </a:solidFill>
                  <a:latin typeface="Raleway"/>
                  <a:ea typeface="Raleway"/>
                  <a:cs typeface="Raleway"/>
                  <a:sym typeface="Raleway"/>
                </a:rPr>
                <a:t> </a:t>
              </a:r>
              <a:r>
                <a:rPr lang="en-US" sz="2328" strike="noStrike" dirty="0" err="1">
                  <a:solidFill>
                    <a:srgbClr val="000000"/>
                  </a:solidFill>
                  <a:latin typeface="Raleway"/>
                  <a:ea typeface="Raleway"/>
                  <a:cs typeface="Raleway"/>
                  <a:sym typeface="Raleway"/>
                </a:rPr>
                <a:t>validitas</a:t>
              </a:r>
              <a:r>
                <a:rPr lang="en-US" sz="2328" strike="noStrike" dirty="0">
                  <a:solidFill>
                    <a:srgbClr val="000000"/>
                  </a:solidFill>
                  <a:latin typeface="Raleway"/>
                  <a:ea typeface="Raleway"/>
                  <a:cs typeface="Raleway"/>
                  <a:sym typeface="Raleway"/>
                </a:rPr>
                <a:t> dan </a:t>
              </a:r>
              <a:r>
                <a:rPr lang="en-US" sz="2328" strike="noStrike" dirty="0" err="1">
                  <a:solidFill>
                    <a:srgbClr val="000000"/>
                  </a:solidFill>
                  <a:latin typeface="Raleway"/>
                  <a:ea typeface="Raleway"/>
                  <a:cs typeface="Raleway"/>
                  <a:sym typeface="Raleway"/>
                </a:rPr>
                <a:t>legalitasnya</a:t>
              </a:r>
              <a:r>
                <a:rPr lang="en-US" sz="2328" strike="noStrike" dirty="0">
                  <a:solidFill>
                    <a:srgbClr val="000000"/>
                  </a:solidFill>
                  <a:latin typeface="Raleway"/>
                  <a:ea typeface="Raleway"/>
                  <a:cs typeface="Raleway"/>
                  <a:sym typeface="Raleway"/>
                </a:rPr>
                <a:t>. </a:t>
              </a:r>
              <a:r>
                <a:rPr lang="en-US" sz="2328" strike="noStrike" dirty="0" err="1">
                  <a:solidFill>
                    <a:srgbClr val="000000"/>
                  </a:solidFill>
                  <a:latin typeface="Raleway"/>
                  <a:ea typeface="Raleway"/>
                  <a:cs typeface="Raleway"/>
                  <a:sym typeface="Raleway"/>
                </a:rPr>
                <a:t>Tujuannya</a:t>
              </a:r>
              <a:r>
                <a:rPr lang="en-US" sz="2328" strike="noStrike" dirty="0">
                  <a:solidFill>
                    <a:srgbClr val="000000"/>
                  </a:solidFill>
                  <a:latin typeface="Raleway"/>
                  <a:ea typeface="Raleway"/>
                  <a:cs typeface="Raleway"/>
                  <a:sym typeface="Raleway"/>
                </a:rPr>
                <a:t> </a:t>
              </a:r>
              <a:r>
                <a:rPr lang="en-US" sz="2328" strike="noStrike" dirty="0" err="1">
                  <a:solidFill>
                    <a:srgbClr val="000000"/>
                  </a:solidFill>
                  <a:latin typeface="Raleway"/>
                  <a:ea typeface="Raleway"/>
                  <a:cs typeface="Raleway"/>
                  <a:sym typeface="Raleway"/>
                </a:rPr>
                <a:t>untuk</a:t>
              </a:r>
              <a:r>
                <a:rPr lang="en-US" sz="2328" strike="noStrike" dirty="0">
                  <a:solidFill>
                    <a:srgbClr val="000000"/>
                  </a:solidFill>
                  <a:latin typeface="Raleway"/>
                  <a:ea typeface="Raleway"/>
                  <a:cs typeface="Raleway"/>
                  <a:sym typeface="Raleway"/>
                </a:rPr>
                <a:t> </a:t>
              </a:r>
              <a:r>
                <a:rPr lang="en-US" sz="2328" strike="noStrike" dirty="0" err="1">
                  <a:solidFill>
                    <a:srgbClr val="000000"/>
                  </a:solidFill>
                  <a:latin typeface="Raleway"/>
                  <a:ea typeface="Raleway"/>
                  <a:cs typeface="Raleway"/>
                  <a:sym typeface="Raleway"/>
                </a:rPr>
                <a:t>mengumpulkan</a:t>
              </a:r>
              <a:r>
                <a:rPr lang="en-US" sz="2328" strike="noStrike" dirty="0">
                  <a:solidFill>
                    <a:srgbClr val="000000"/>
                  </a:solidFill>
                  <a:latin typeface="Raleway"/>
                  <a:ea typeface="Raleway"/>
                  <a:cs typeface="Raleway"/>
                  <a:sym typeface="Raleway"/>
                </a:rPr>
                <a:t> dan </a:t>
              </a:r>
              <a:r>
                <a:rPr lang="en-US" sz="2328" strike="noStrike" dirty="0" err="1">
                  <a:solidFill>
                    <a:srgbClr val="000000"/>
                  </a:solidFill>
                  <a:latin typeface="Raleway"/>
                  <a:ea typeface="Raleway"/>
                  <a:cs typeface="Raleway"/>
                  <a:sym typeface="Raleway"/>
                </a:rPr>
                <a:t>menganalisis</a:t>
              </a:r>
              <a:r>
                <a:rPr lang="en-US" sz="2328" strike="noStrike" dirty="0">
                  <a:solidFill>
                    <a:srgbClr val="000000"/>
                  </a:solidFill>
                  <a:latin typeface="Raleway"/>
                  <a:ea typeface="Raleway"/>
                  <a:cs typeface="Raleway"/>
                  <a:sym typeface="Raleway"/>
                </a:rPr>
                <a:t> dataset </a:t>
              </a:r>
              <a:r>
                <a:rPr lang="en-US" sz="2328" strike="noStrike" dirty="0" err="1">
                  <a:solidFill>
                    <a:srgbClr val="000000"/>
                  </a:solidFill>
                  <a:latin typeface="Raleway"/>
                  <a:ea typeface="Raleway"/>
                  <a:cs typeface="Raleway"/>
                  <a:sym typeface="Raleway"/>
                </a:rPr>
                <a:t>dari</a:t>
              </a:r>
              <a:r>
                <a:rPr lang="en-US" sz="2328" strike="noStrike" dirty="0">
                  <a:solidFill>
                    <a:srgbClr val="000000"/>
                  </a:solidFill>
                  <a:latin typeface="Raleway"/>
                  <a:ea typeface="Raleway"/>
                  <a:cs typeface="Raleway"/>
                  <a:sym typeface="Raleway"/>
                </a:rPr>
                <a:t> Spotify </a:t>
              </a:r>
              <a:r>
                <a:rPr lang="en-US" sz="2328" strike="noStrike" dirty="0" err="1">
                  <a:solidFill>
                    <a:srgbClr val="000000"/>
                  </a:solidFill>
                  <a:latin typeface="Raleway"/>
                  <a:ea typeface="Raleway"/>
                  <a:cs typeface="Raleway"/>
                  <a:sym typeface="Raleway"/>
                </a:rPr>
                <a:t>untuk</a:t>
              </a:r>
              <a:r>
                <a:rPr lang="en-US" sz="2328" strike="noStrike" dirty="0">
                  <a:solidFill>
                    <a:srgbClr val="000000"/>
                  </a:solidFill>
                  <a:latin typeface="Raleway"/>
                  <a:ea typeface="Raleway"/>
                  <a:cs typeface="Raleway"/>
                  <a:sym typeface="Raleway"/>
                </a:rPr>
                <a:t> </a:t>
              </a:r>
              <a:r>
                <a:rPr lang="en-US" sz="2328" strike="noStrike" dirty="0" err="1">
                  <a:solidFill>
                    <a:srgbClr val="000000"/>
                  </a:solidFill>
                  <a:latin typeface="Raleway"/>
                  <a:ea typeface="Raleway"/>
                  <a:cs typeface="Raleway"/>
                  <a:sym typeface="Raleway"/>
                </a:rPr>
                <a:t>memahami</a:t>
              </a:r>
              <a:r>
                <a:rPr lang="en-US" sz="2328" strike="noStrike" dirty="0">
                  <a:solidFill>
                    <a:srgbClr val="000000"/>
                  </a:solidFill>
                  <a:latin typeface="Raleway"/>
                  <a:ea typeface="Raleway"/>
                  <a:cs typeface="Raleway"/>
                  <a:sym typeface="Raleway"/>
                </a:rPr>
                <a:t> </a:t>
              </a:r>
              <a:r>
                <a:rPr lang="en-US" sz="2328" strike="noStrike" dirty="0" err="1">
                  <a:solidFill>
                    <a:srgbClr val="000000"/>
                  </a:solidFill>
                  <a:latin typeface="Raleway"/>
                  <a:ea typeface="Raleway"/>
                  <a:cs typeface="Raleway"/>
                  <a:sym typeface="Raleway"/>
                </a:rPr>
                <a:t>tren</a:t>
              </a:r>
              <a:r>
                <a:rPr lang="en-US" sz="2328" strike="noStrike" dirty="0">
                  <a:solidFill>
                    <a:srgbClr val="000000"/>
                  </a:solidFill>
                  <a:latin typeface="Raleway"/>
                  <a:ea typeface="Raleway"/>
                  <a:cs typeface="Raleway"/>
                  <a:sym typeface="Raleway"/>
                </a:rPr>
                <a:t> </a:t>
              </a:r>
              <a:r>
                <a:rPr lang="en-US" sz="2328" strike="noStrike" dirty="0" err="1">
                  <a:solidFill>
                    <a:srgbClr val="000000"/>
                  </a:solidFill>
                  <a:latin typeface="Raleway"/>
                  <a:ea typeface="Raleway"/>
                  <a:cs typeface="Raleway"/>
                  <a:sym typeface="Raleway"/>
                </a:rPr>
                <a:t>musik</a:t>
              </a:r>
              <a:r>
                <a:rPr lang="en-US" sz="2328" strike="noStrike" dirty="0">
                  <a:solidFill>
                    <a:srgbClr val="000000"/>
                  </a:solidFill>
                  <a:latin typeface="Raleway"/>
                  <a:ea typeface="Raleway"/>
                  <a:cs typeface="Raleway"/>
                  <a:sym typeface="Raleway"/>
                </a:rPr>
                <a:t>, artis </a:t>
              </a:r>
              <a:r>
                <a:rPr lang="en-US" sz="2328" strike="noStrike" dirty="0" err="1">
                  <a:solidFill>
                    <a:srgbClr val="000000"/>
                  </a:solidFill>
                  <a:latin typeface="Raleway"/>
                  <a:ea typeface="Raleway"/>
                  <a:cs typeface="Raleway"/>
                  <a:sym typeface="Raleway"/>
                </a:rPr>
                <a:t>populer</a:t>
              </a:r>
              <a:r>
                <a:rPr lang="en-US" sz="2328" strike="noStrike" dirty="0">
                  <a:solidFill>
                    <a:srgbClr val="000000"/>
                  </a:solidFill>
                  <a:latin typeface="Raleway"/>
                  <a:ea typeface="Raleway"/>
                  <a:cs typeface="Raleway"/>
                  <a:sym typeface="Raleway"/>
                </a:rPr>
                <a:t>, ratin</a:t>
              </a:r>
              <a:r>
                <a:rPr lang="en-US" sz="2328" dirty="0">
                  <a:solidFill>
                    <a:srgbClr val="000000"/>
                  </a:solidFill>
                  <a:latin typeface="Raleway"/>
                  <a:ea typeface="Raleway"/>
                  <a:cs typeface="Raleway"/>
                  <a:sym typeface="Raleway"/>
                </a:rPr>
                <a:t>g </a:t>
              </a:r>
              <a:r>
                <a:rPr lang="en-US" sz="2328" dirty="0" err="1">
                  <a:solidFill>
                    <a:srgbClr val="000000"/>
                  </a:solidFill>
                  <a:latin typeface="Raleway"/>
                  <a:ea typeface="Raleway"/>
                  <a:cs typeface="Raleway"/>
                  <a:sym typeface="Raleway"/>
                </a:rPr>
                <a:t>dari</a:t>
              </a:r>
              <a:r>
                <a:rPr lang="en-US" sz="2328" dirty="0">
                  <a:solidFill>
                    <a:srgbClr val="000000"/>
                  </a:solidFill>
                  <a:latin typeface="Raleway"/>
                  <a:ea typeface="Raleway"/>
                  <a:cs typeface="Raleway"/>
                  <a:sym typeface="Raleway"/>
                </a:rPr>
                <a:t> </a:t>
              </a:r>
              <a:r>
                <a:rPr lang="en-US" sz="2328" strike="noStrike" dirty="0" err="1">
                  <a:solidFill>
                    <a:srgbClr val="000000"/>
                  </a:solidFill>
                  <a:latin typeface="Raleway"/>
                  <a:ea typeface="Raleway"/>
                  <a:cs typeface="Raleway"/>
                  <a:sym typeface="Raleway"/>
                </a:rPr>
                <a:t>popularitas</a:t>
              </a:r>
              <a:r>
                <a:rPr lang="en-US" sz="2328" strike="noStrike" dirty="0">
                  <a:solidFill>
                    <a:srgbClr val="000000"/>
                  </a:solidFill>
                  <a:latin typeface="Raleway"/>
                  <a:ea typeface="Raleway"/>
                  <a:cs typeface="Raleway"/>
                  <a:sym typeface="Raleway"/>
                </a:rPr>
                <a:t> . </a:t>
              </a:r>
              <a:r>
                <a:rPr lang="en-US" sz="2328" strike="noStrike" dirty="0" err="1">
                  <a:solidFill>
                    <a:srgbClr val="000000"/>
                  </a:solidFill>
                  <a:latin typeface="Raleway"/>
                  <a:ea typeface="Raleway"/>
                  <a:cs typeface="Raleway"/>
                  <a:sym typeface="Raleway"/>
                </a:rPr>
                <a:t>Melalui</a:t>
              </a:r>
              <a:r>
                <a:rPr lang="en-US" sz="2328" strike="noStrike" dirty="0">
                  <a:solidFill>
                    <a:srgbClr val="000000"/>
                  </a:solidFill>
                  <a:latin typeface="Raleway"/>
                  <a:ea typeface="Raleway"/>
                  <a:cs typeface="Raleway"/>
                  <a:sym typeface="Raleway"/>
                </a:rPr>
                <a:t> </a:t>
              </a:r>
              <a:r>
                <a:rPr lang="en-US" sz="2328" strike="noStrike" dirty="0" err="1">
                  <a:solidFill>
                    <a:srgbClr val="000000"/>
                  </a:solidFill>
                  <a:latin typeface="Raleway"/>
                  <a:ea typeface="Raleway"/>
                  <a:cs typeface="Raleway"/>
                  <a:sym typeface="Raleway"/>
                </a:rPr>
                <a:t>pengumpulan</a:t>
              </a:r>
              <a:r>
                <a:rPr lang="en-US" sz="2328" strike="noStrike" dirty="0">
                  <a:solidFill>
                    <a:srgbClr val="000000"/>
                  </a:solidFill>
                  <a:latin typeface="Raleway"/>
                  <a:ea typeface="Raleway"/>
                  <a:cs typeface="Raleway"/>
                  <a:sym typeface="Raleway"/>
                </a:rPr>
                <a:t> data </a:t>
              </a:r>
              <a:r>
                <a:rPr lang="en-US" sz="2328" strike="noStrike" dirty="0" err="1">
                  <a:solidFill>
                    <a:srgbClr val="000000"/>
                  </a:solidFill>
                  <a:latin typeface="Raleway"/>
                  <a:ea typeface="Raleway"/>
                  <a:cs typeface="Raleway"/>
                  <a:sym typeface="Raleway"/>
                </a:rPr>
                <a:t>menggunakan</a:t>
              </a:r>
              <a:r>
                <a:rPr lang="en-US" sz="2328" strike="noStrike" dirty="0">
                  <a:solidFill>
                    <a:srgbClr val="000000"/>
                  </a:solidFill>
                  <a:latin typeface="Raleway"/>
                  <a:ea typeface="Raleway"/>
                  <a:cs typeface="Raleway"/>
                  <a:sym typeface="Raleway"/>
                </a:rPr>
                <a:t> Spotify API, </a:t>
              </a:r>
              <a:r>
                <a:rPr lang="en-US" sz="2328" strike="noStrike" dirty="0" err="1">
                  <a:solidFill>
                    <a:srgbClr val="000000"/>
                  </a:solidFill>
                  <a:latin typeface="Raleway"/>
                  <a:ea typeface="Raleway"/>
                  <a:cs typeface="Raleway"/>
                  <a:sym typeface="Raleway"/>
                </a:rPr>
                <a:t>informasi</a:t>
              </a:r>
              <a:r>
                <a:rPr lang="en-US" sz="2328" strike="noStrike" dirty="0">
                  <a:solidFill>
                    <a:srgbClr val="000000"/>
                  </a:solidFill>
                  <a:latin typeface="Raleway"/>
                  <a:ea typeface="Raleway"/>
                  <a:cs typeface="Raleway"/>
                  <a:sym typeface="Raleway"/>
                </a:rPr>
                <a:t> </a:t>
              </a:r>
              <a:r>
                <a:rPr lang="en-US" sz="2328" strike="noStrike" dirty="0" err="1">
                  <a:solidFill>
                    <a:srgbClr val="000000"/>
                  </a:solidFill>
                  <a:latin typeface="Raleway"/>
                  <a:ea typeface="Raleway"/>
                  <a:cs typeface="Raleway"/>
                  <a:sym typeface="Raleway"/>
                </a:rPr>
                <a:t>lengkap</a:t>
              </a:r>
              <a:r>
                <a:rPr lang="en-US" sz="2328" strike="noStrike" dirty="0">
                  <a:solidFill>
                    <a:srgbClr val="000000"/>
                  </a:solidFill>
                  <a:latin typeface="Raleway"/>
                  <a:ea typeface="Raleway"/>
                  <a:cs typeface="Raleway"/>
                  <a:sym typeface="Raleway"/>
                </a:rPr>
                <a:t> </a:t>
              </a:r>
              <a:r>
                <a:rPr lang="en-US" sz="2328" strike="noStrike" dirty="0" err="1">
                  <a:solidFill>
                    <a:srgbClr val="000000"/>
                  </a:solidFill>
                  <a:latin typeface="Raleway"/>
                  <a:ea typeface="Raleway"/>
                  <a:cs typeface="Raleway"/>
                  <a:sym typeface="Raleway"/>
                </a:rPr>
                <a:t>tentang</a:t>
              </a:r>
              <a:r>
                <a:rPr lang="en-US" sz="2328" strike="noStrike" dirty="0">
                  <a:solidFill>
                    <a:srgbClr val="000000"/>
                  </a:solidFill>
                  <a:latin typeface="Raleway"/>
                  <a:ea typeface="Raleway"/>
                  <a:cs typeface="Raleway"/>
                  <a:sym typeface="Raleway"/>
                </a:rPr>
                <a:t> </a:t>
              </a:r>
              <a:r>
                <a:rPr lang="en-US" sz="2328" strike="noStrike" dirty="0" err="1">
                  <a:solidFill>
                    <a:srgbClr val="000000"/>
                  </a:solidFill>
                  <a:latin typeface="Raleway"/>
                  <a:ea typeface="Raleway"/>
                  <a:cs typeface="Raleway"/>
                  <a:sym typeface="Raleway"/>
                </a:rPr>
                <a:t>lagu</a:t>
              </a:r>
              <a:r>
                <a:rPr lang="en-US" sz="2328" strike="noStrike" dirty="0">
                  <a:solidFill>
                    <a:srgbClr val="000000"/>
                  </a:solidFill>
                  <a:latin typeface="Raleway"/>
                  <a:ea typeface="Raleway"/>
                  <a:cs typeface="Raleway"/>
                  <a:sym typeface="Raleway"/>
                </a:rPr>
                <a:t>, album, dan artis </a:t>
              </a:r>
              <a:r>
                <a:rPr lang="en-US" sz="2328" strike="noStrike" dirty="0" err="1">
                  <a:solidFill>
                    <a:srgbClr val="000000"/>
                  </a:solidFill>
                  <a:latin typeface="Raleway"/>
                  <a:ea typeface="Raleway"/>
                  <a:cs typeface="Raleway"/>
                  <a:sym typeface="Raleway"/>
                </a:rPr>
                <a:t>berhasil</a:t>
              </a:r>
              <a:r>
                <a:rPr lang="en-US" sz="2328" strike="noStrike" dirty="0">
                  <a:solidFill>
                    <a:srgbClr val="000000"/>
                  </a:solidFill>
                  <a:latin typeface="Raleway"/>
                  <a:ea typeface="Raleway"/>
                  <a:cs typeface="Raleway"/>
                  <a:sym typeface="Raleway"/>
                </a:rPr>
                <a:t> </a:t>
              </a:r>
              <a:r>
                <a:rPr lang="en-US" sz="2328" strike="noStrike" dirty="0" err="1">
                  <a:solidFill>
                    <a:srgbClr val="000000"/>
                  </a:solidFill>
                  <a:latin typeface="Raleway"/>
                  <a:ea typeface="Raleway"/>
                  <a:cs typeface="Raleway"/>
                  <a:sym typeface="Raleway"/>
                </a:rPr>
                <a:t>dikumpulkan</a:t>
              </a:r>
              <a:r>
                <a:rPr lang="en-US" sz="2328" strike="noStrike" dirty="0">
                  <a:solidFill>
                    <a:srgbClr val="000000"/>
                  </a:solidFill>
                  <a:latin typeface="Raleway"/>
                  <a:ea typeface="Raleway"/>
                  <a:cs typeface="Raleway"/>
                  <a:sym typeface="Raleway"/>
                </a:rPr>
                <a:t>.</a:t>
              </a:r>
            </a:p>
          </p:txBody>
        </p:sp>
        <p:sp>
          <p:nvSpPr>
            <p:cNvPr id="6" name="TextBox 6"/>
            <p:cNvSpPr txBox="1"/>
            <p:nvPr/>
          </p:nvSpPr>
          <p:spPr>
            <a:xfrm>
              <a:off x="0" y="238125"/>
              <a:ext cx="7376120" cy="1476374"/>
            </a:xfrm>
            <a:prstGeom prst="rect">
              <a:avLst/>
            </a:prstGeom>
          </p:spPr>
          <p:txBody>
            <a:bodyPr lIns="0" tIns="0" rIns="0" bIns="0" rtlCol="0" anchor="t">
              <a:spAutoFit/>
            </a:bodyPr>
            <a:lstStyle/>
            <a:p>
              <a:pPr marL="0" lvl="0" indent="0" algn="l">
                <a:lnSpc>
                  <a:spcPts val="7649"/>
                </a:lnSpc>
                <a:spcBef>
                  <a:spcPct val="0"/>
                </a:spcBef>
              </a:pPr>
              <a:r>
                <a:rPr lang="en-US" sz="8499" u="none" strike="noStrike">
                  <a:solidFill>
                    <a:srgbClr val="1F2374"/>
                  </a:solidFill>
                  <a:latin typeface="Anton"/>
                  <a:ea typeface="Anton"/>
                  <a:cs typeface="Anton"/>
                  <a:sym typeface="Anton"/>
                </a:rPr>
                <a:t>KESIMPULAN</a:t>
              </a:r>
            </a:p>
          </p:txBody>
        </p:sp>
      </p:grpSp>
      <p:sp>
        <p:nvSpPr>
          <p:cNvPr id="7" name="TextBox 7"/>
          <p:cNvSpPr txBox="1"/>
          <p:nvPr/>
        </p:nvSpPr>
        <p:spPr>
          <a:xfrm>
            <a:off x="8113953" y="848042"/>
            <a:ext cx="2772175" cy="37274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Montserrat Bold"/>
                <a:ea typeface="Montserrat Bold"/>
                <a:cs typeface="Montserrat Bold"/>
                <a:sym typeface="Montserrat Bold"/>
              </a:rPr>
              <a:t>Rekayasa Fitur</a:t>
            </a:r>
          </a:p>
        </p:txBody>
      </p:sp>
      <p:sp>
        <p:nvSpPr>
          <p:cNvPr id="8" name="Freeform 8"/>
          <p:cNvSpPr/>
          <p:nvPr/>
        </p:nvSpPr>
        <p:spPr>
          <a:xfrm>
            <a:off x="7401872" y="742665"/>
            <a:ext cx="503422" cy="572070"/>
          </a:xfrm>
          <a:custGeom>
            <a:avLst/>
            <a:gdLst/>
            <a:ahLst/>
            <a:cxnLst/>
            <a:rect l="l" t="t" r="r" b="b"/>
            <a:pathLst>
              <a:path w="503422" h="572070">
                <a:moveTo>
                  <a:pt x="0" y="0"/>
                </a:moveTo>
                <a:lnTo>
                  <a:pt x="503422" y="0"/>
                </a:lnTo>
                <a:lnTo>
                  <a:pt x="503422" y="572070"/>
                </a:lnTo>
                <a:lnTo>
                  <a:pt x="0" y="5720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7719874" y="759193"/>
            <a:ext cx="9404563" cy="940456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5960DC"/>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496480" y="4136567"/>
            <a:ext cx="6968511" cy="1670961"/>
          </a:xfrm>
          <a:prstGeom prst="rect">
            <a:avLst/>
          </a:prstGeom>
        </p:spPr>
        <p:txBody>
          <a:bodyPr lIns="0" tIns="0" rIns="0" bIns="0" rtlCol="0" anchor="t">
            <a:spAutoFit/>
          </a:bodyPr>
          <a:lstStyle/>
          <a:p>
            <a:pPr algn="l">
              <a:lnSpc>
                <a:spcPts val="12754"/>
              </a:lnSpc>
            </a:pPr>
            <a:r>
              <a:rPr lang="en-US" sz="12147">
                <a:solidFill>
                  <a:srgbClr val="1F2374"/>
                </a:solidFill>
                <a:latin typeface="Anton"/>
                <a:ea typeface="Anton"/>
                <a:cs typeface="Anton"/>
                <a:sym typeface="Anton"/>
              </a:rPr>
              <a:t>TERIMA</a:t>
            </a:r>
          </a:p>
        </p:txBody>
      </p:sp>
      <p:sp>
        <p:nvSpPr>
          <p:cNvPr id="7" name="TextBox 7"/>
          <p:cNvSpPr txBox="1"/>
          <p:nvPr/>
        </p:nvSpPr>
        <p:spPr>
          <a:xfrm>
            <a:off x="1496480" y="5738361"/>
            <a:ext cx="6968511" cy="1681108"/>
          </a:xfrm>
          <a:prstGeom prst="rect">
            <a:avLst/>
          </a:prstGeom>
        </p:spPr>
        <p:txBody>
          <a:bodyPr lIns="0" tIns="0" rIns="0" bIns="0" rtlCol="0" anchor="t">
            <a:spAutoFit/>
          </a:bodyPr>
          <a:lstStyle/>
          <a:p>
            <a:pPr algn="l">
              <a:lnSpc>
                <a:spcPts val="12859"/>
              </a:lnSpc>
            </a:pPr>
            <a:r>
              <a:rPr lang="en-US" sz="12247">
                <a:solidFill>
                  <a:srgbClr val="C4459F"/>
                </a:solidFill>
                <a:latin typeface="Anton"/>
                <a:ea typeface="Anton"/>
                <a:cs typeface="Anton"/>
                <a:sym typeface="Anton"/>
              </a:rPr>
              <a:t>KASIH !</a:t>
            </a:r>
          </a:p>
        </p:txBody>
      </p:sp>
      <p:sp>
        <p:nvSpPr>
          <p:cNvPr id="8" name="Freeform 8"/>
          <p:cNvSpPr/>
          <p:nvPr/>
        </p:nvSpPr>
        <p:spPr>
          <a:xfrm>
            <a:off x="8918620" y="1957939"/>
            <a:ext cx="7007072" cy="7007072"/>
          </a:xfrm>
          <a:custGeom>
            <a:avLst/>
            <a:gdLst/>
            <a:ahLst/>
            <a:cxnLst/>
            <a:rect l="l" t="t" r="r" b="b"/>
            <a:pathLst>
              <a:path w="7007072" h="7007072">
                <a:moveTo>
                  <a:pt x="0" y="0"/>
                </a:moveTo>
                <a:lnTo>
                  <a:pt x="7007071" y="0"/>
                </a:lnTo>
                <a:lnTo>
                  <a:pt x="7007071" y="7007072"/>
                </a:lnTo>
                <a:lnTo>
                  <a:pt x="0" y="70070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357870" y="289307"/>
            <a:ext cx="503422" cy="572070"/>
          </a:xfrm>
          <a:custGeom>
            <a:avLst/>
            <a:gdLst/>
            <a:ahLst/>
            <a:cxnLst/>
            <a:rect l="l" t="t" r="r" b="b"/>
            <a:pathLst>
              <a:path w="503422" h="572070">
                <a:moveTo>
                  <a:pt x="0" y="0"/>
                </a:moveTo>
                <a:lnTo>
                  <a:pt x="503422" y="0"/>
                </a:lnTo>
                <a:lnTo>
                  <a:pt x="503422" y="572070"/>
                </a:lnTo>
                <a:lnTo>
                  <a:pt x="0" y="572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5058514" y="7734300"/>
            <a:ext cx="8170970" cy="361950"/>
          </a:xfrm>
          <a:prstGeom prst="rect">
            <a:avLst/>
          </a:prstGeom>
        </p:spPr>
        <p:txBody>
          <a:bodyPr lIns="0" tIns="0" rIns="0" bIns="0" rtlCol="0" anchor="t">
            <a:spAutoFit/>
          </a:bodyPr>
          <a:lstStyle/>
          <a:p>
            <a:pPr marL="0" lvl="0" indent="0" algn="l">
              <a:lnSpc>
                <a:spcPts val="2793"/>
              </a:lnSpc>
              <a:spcBef>
                <a:spcPct val="0"/>
              </a:spcBef>
            </a:pPr>
            <a:r>
              <a:rPr lang="en-US" sz="2328" dirty="0" err="1">
                <a:solidFill>
                  <a:srgbClr val="000000"/>
                </a:solidFill>
                <a:latin typeface="Raleway Bold"/>
                <a:ea typeface="Raleway Bold"/>
                <a:cs typeface="Raleway Bold"/>
                <a:sym typeface="Raleway Bold"/>
              </a:rPr>
              <a:t>Contoh</a:t>
            </a:r>
            <a:r>
              <a:rPr lang="en-US" sz="2328" dirty="0">
                <a:solidFill>
                  <a:srgbClr val="000000"/>
                </a:solidFill>
                <a:latin typeface="Raleway Bold"/>
                <a:ea typeface="Raleway Bold"/>
                <a:cs typeface="Raleway Bold"/>
                <a:sym typeface="Raleway Bold"/>
              </a:rPr>
              <a:t> </a:t>
            </a:r>
            <a:r>
              <a:rPr lang="en-US" sz="2328" dirty="0" err="1">
                <a:solidFill>
                  <a:srgbClr val="000000"/>
                </a:solidFill>
                <a:latin typeface="Raleway Bold"/>
                <a:ea typeface="Raleway Bold"/>
                <a:cs typeface="Raleway Bold"/>
                <a:sym typeface="Raleway Bold"/>
              </a:rPr>
              <a:t>codingan</a:t>
            </a:r>
            <a:r>
              <a:rPr lang="en-US" sz="2328" dirty="0">
                <a:solidFill>
                  <a:srgbClr val="000000"/>
                </a:solidFill>
                <a:latin typeface="Raleway Bold"/>
                <a:ea typeface="Raleway Bold"/>
                <a:cs typeface="Raleway Bold"/>
                <a:sym typeface="Raleway Bold"/>
              </a:rPr>
              <a:t> yang </a:t>
            </a:r>
            <a:r>
              <a:rPr lang="en-US" sz="2328" dirty="0" err="1">
                <a:solidFill>
                  <a:srgbClr val="000000"/>
                </a:solidFill>
                <a:latin typeface="Raleway Bold"/>
                <a:ea typeface="Raleway Bold"/>
                <a:cs typeface="Raleway Bold"/>
                <a:sym typeface="Raleway Bold"/>
              </a:rPr>
              <a:t>digunakan</a:t>
            </a:r>
            <a:r>
              <a:rPr lang="en-US" sz="2328" dirty="0">
                <a:solidFill>
                  <a:srgbClr val="000000"/>
                </a:solidFill>
                <a:latin typeface="Raleway Bold"/>
                <a:ea typeface="Raleway Bold"/>
                <a:cs typeface="Raleway Bold"/>
                <a:sym typeface="Raleway Bold"/>
              </a:rPr>
              <a:t> </a:t>
            </a:r>
            <a:r>
              <a:rPr lang="en-US" sz="2328" dirty="0" err="1">
                <a:solidFill>
                  <a:srgbClr val="000000"/>
                </a:solidFill>
                <a:latin typeface="Raleway Bold"/>
                <a:ea typeface="Raleway Bold"/>
                <a:cs typeface="Raleway Bold"/>
                <a:sym typeface="Raleway Bold"/>
              </a:rPr>
              <a:t>dalam</a:t>
            </a:r>
            <a:r>
              <a:rPr lang="en-US" sz="2328" dirty="0">
                <a:solidFill>
                  <a:srgbClr val="000000"/>
                </a:solidFill>
                <a:latin typeface="Raleway Bold"/>
                <a:ea typeface="Raleway Bold"/>
                <a:cs typeface="Raleway Bold"/>
                <a:sym typeface="Raleway Bold"/>
              </a:rPr>
              <a:t> program python</a:t>
            </a:r>
          </a:p>
        </p:txBody>
      </p:sp>
      <p:sp>
        <p:nvSpPr>
          <p:cNvPr id="6" name="TextBox 6"/>
          <p:cNvSpPr txBox="1"/>
          <p:nvPr/>
        </p:nvSpPr>
        <p:spPr>
          <a:xfrm>
            <a:off x="7089297" y="1266825"/>
            <a:ext cx="4109405" cy="1047749"/>
          </a:xfrm>
          <a:prstGeom prst="rect">
            <a:avLst/>
          </a:prstGeom>
        </p:spPr>
        <p:txBody>
          <a:bodyPr lIns="0" tIns="0" rIns="0" bIns="0" rtlCol="0" anchor="t">
            <a:spAutoFit/>
          </a:bodyPr>
          <a:lstStyle/>
          <a:p>
            <a:pPr marL="0" lvl="0" indent="0" algn="l">
              <a:lnSpc>
                <a:spcPts val="7649"/>
              </a:lnSpc>
              <a:spcBef>
                <a:spcPct val="0"/>
              </a:spcBef>
            </a:pPr>
            <a:r>
              <a:rPr lang="en-US" sz="8499">
                <a:solidFill>
                  <a:srgbClr val="1F2374"/>
                </a:solidFill>
                <a:latin typeface="Anton"/>
                <a:ea typeface="Anton"/>
                <a:cs typeface="Anton"/>
                <a:sym typeface="Anton"/>
              </a:rPr>
              <a:t>LAMPIRAN</a:t>
            </a:r>
          </a:p>
        </p:txBody>
      </p:sp>
      <p:sp>
        <p:nvSpPr>
          <p:cNvPr id="7" name="TextBox 7"/>
          <p:cNvSpPr txBox="1"/>
          <p:nvPr/>
        </p:nvSpPr>
        <p:spPr>
          <a:xfrm>
            <a:off x="1028700" y="369920"/>
            <a:ext cx="2772175" cy="37274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Montserrat Bold"/>
                <a:ea typeface="Montserrat Bold"/>
                <a:cs typeface="Montserrat Bold"/>
                <a:sym typeface="Montserrat Bold"/>
              </a:rPr>
              <a:t>Rekayasa Fitur</a:t>
            </a:r>
          </a:p>
        </p:txBody>
      </p:sp>
      <p:pic>
        <p:nvPicPr>
          <p:cNvPr id="9" name="Picture 8">
            <a:extLst>
              <a:ext uri="{FF2B5EF4-FFF2-40B4-BE49-F238E27FC236}">
                <a16:creationId xmlns:a16="http://schemas.microsoft.com/office/drawing/2014/main" id="{D706E9CE-68A1-4D23-A6CF-30B2BFF3EB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0642" y="4305300"/>
            <a:ext cx="14886714" cy="3200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357870" y="289307"/>
            <a:ext cx="503422" cy="572070"/>
          </a:xfrm>
          <a:custGeom>
            <a:avLst/>
            <a:gdLst/>
            <a:ahLst/>
            <a:cxnLst/>
            <a:rect l="l" t="t" r="r" b="b"/>
            <a:pathLst>
              <a:path w="503422" h="572070">
                <a:moveTo>
                  <a:pt x="0" y="0"/>
                </a:moveTo>
                <a:lnTo>
                  <a:pt x="503422" y="0"/>
                </a:lnTo>
                <a:lnTo>
                  <a:pt x="503422" y="572070"/>
                </a:lnTo>
                <a:lnTo>
                  <a:pt x="0" y="572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5058513" y="7505700"/>
            <a:ext cx="8170970" cy="361950"/>
          </a:xfrm>
          <a:prstGeom prst="rect">
            <a:avLst/>
          </a:prstGeom>
        </p:spPr>
        <p:txBody>
          <a:bodyPr lIns="0" tIns="0" rIns="0" bIns="0" rtlCol="0" anchor="t">
            <a:spAutoFit/>
          </a:bodyPr>
          <a:lstStyle/>
          <a:p>
            <a:pPr marL="0" lvl="0" indent="0" algn="l">
              <a:lnSpc>
                <a:spcPts val="2793"/>
              </a:lnSpc>
              <a:spcBef>
                <a:spcPct val="0"/>
              </a:spcBef>
            </a:pPr>
            <a:r>
              <a:rPr lang="en-US" sz="2328" dirty="0" err="1">
                <a:solidFill>
                  <a:srgbClr val="000000"/>
                </a:solidFill>
                <a:latin typeface="Raleway Bold"/>
                <a:ea typeface="Raleway Bold"/>
                <a:cs typeface="Raleway Bold"/>
                <a:sym typeface="Raleway Bold"/>
              </a:rPr>
              <a:t>Contoh</a:t>
            </a:r>
            <a:r>
              <a:rPr lang="en-US" sz="2328" dirty="0">
                <a:solidFill>
                  <a:srgbClr val="000000"/>
                </a:solidFill>
                <a:latin typeface="Raleway Bold"/>
                <a:ea typeface="Raleway Bold"/>
                <a:cs typeface="Raleway Bold"/>
                <a:sym typeface="Raleway Bold"/>
              </a:rPr>
              <a:t> </a:t>
            </a:r>
            <a:r>
              <a:rPr lang="en-US" sz="2328" dirty="0" err="1">
                <a:solidFill>
                  <a:srgbClr val="000000"/>
                </a:solidFill>
                <a:latin typeface="Raleway Bold"/>
                <a:ea typeface="Raleway Bold"/>
                <a:cs typeface="Raleway Bold"/>
                <a:sym typeface="Raleway Bold"/>
              </a:rPr>
              <a:t>codingan</a:t>
            </a:r>
            <a:r>
              <a:rPr lang="en-US" sz="2328" dirty="0">
                <a:solidFill>
                  <a:srgbClr val="000000"/>
                </a:solidFill>
                <a:latin typeface="Raleway Bold"/>
                <a:ea typeface="Raleway Bold"/>
                <a:cs typeface="Raleway Bold"/>
                <a:sym typeface="Raleway Bold"/>
              </a:rPr>
              <a:t> yang </a:t>
            </a:r>
            <a:r>
              <a:rPr lang="en-US" sz="2328" dirty="0" err="1">
                <a:solidFill>
                  <a:srgbClr val="000000"/>
                </a:solidFill>
                <a:latin typeface="Raleway Bold"/>
                <a:ea typeface="Raleway Bold"/>
                <a:cs typeface="Raleway Bold"/>
                <a:sym typeface="Raleway Bold"/>
              </a:rPr>
              <a:t>digunakan</a:t>
            </a:r>
            <a:r>
              <a:rPr lang="en-US" sz="2328" dirty="0">
                <a:solidFill>
                  <a:srgbClr val="000000"/>
                </a:solidFill>
                <a:latin typeface="Raleway Bold"/>
                <a:ea typeface="Raleway Bold"/>
                <a:cs typeface="Raleway Bold"/>
                <a:sym typeface="Raleway Bold"/>
              </a:rPr>
              <a:t> </a:t>
            </a:r>
            <a:r>
              <a:rPr lang="en-US" sz="2328" dirty="0" err="1">
                <a:solidFill>
                  <a:srgbClr val="000000"/>
                </a:solidFill>
                <a:latin typeface="Raleway Bold"/>
                <a:ea typeface="Raleway Bold"/>
                <a:cs typeface="Raleway Bold"/>
                <a:sym typeface="Raleway Bold"/>
              </a:rPr>
              <a:t>dalam</a:t>
            </a:r>
            <a:r>
              <a:rPr lang="en-US" sz="2328" dirty="0">
                <a:solidFill>
                  <a:srgbClr val="000000"/>
                </a:solidFill>
                <a:latin typeface="Raleway Bold"/>
                <a:ea typeface="Raleway Bold"/>
                <a:cs typeface="Raleway Bold"/>
                <a:sym typeface="Raleway Bold"/>
              </a:rPr>
              <a:t> program python</a:t>
            </a:r>
          </a:p>
        </p:txBody>
      </p:sp>
      <p:sp>
        <p:nvSpPr>
          <p:cNvPr id="6" name="TextBox 6"/>
          <p:cNvSpPr txBox="1"/>
          <p:nvPr/>
        </p:nvSpPr>
        <p:spPr>
          <a:xfrm>
            <a:off x="7089297" y="1266825"/>
            <a:ext cx="4109405" cy="1047749"/>
          </a:xfrm>
          <a:prstGeom prst="rect">
            <a:avLst/>
          </a:prstGeom>
        </p:spPr>
        <p:txBody>
          <a:bodyPr lIns="0" tIns="0" rIns="0" bIns="0" rtlCol="0" anchor="t">
            <a:spAutoFit/>
          </a:bodyPr>
          <a:lstStyle/>
          <a:p>
            <a:pPr marL="0" lvl="0" indent="0" algn="l">
              <a:lnSpc>
                <a:spcPts val="7649"/>
              </a:lnSpc>
              <a:spcBef>
                <a:spcPct val="0"/>
              </a:spcBef>
            </a:pPr>
            <a:r>
              <a:rPr lang="en-US" sz="8499">
                <a:solidFill>
                  <a:srgbClr val="1F2374"/>
                </a:solidFill>
                <a:latin typeface="Anton"/>
                <a:ea typeface="Anton"/>
                <a:cs typeface="Anton"/>
                <a:sym typeface="Anton"/>
              </a:rPr>
              <a:t>LAMPIRAN</a:t>
            </a:r>
          </a:p>
        </p:txBody>
      </p:sp>
      <p:sp>
        <p:nvSpPr>
          <p:cNvPr id="7" name="TextBox 7"/>
          <p:cNvSpPr txBox="1"/>
          <p:nvPr/>
        </p:nvSpPr>
        <p:spPr>
          <a:xfrm>
            <a:off x="1028700" y="369920"/>
            <a:ext cx="2772175" cy="37274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Montserrat Bold"/>
                <a:ea typeface="Montserrat Bold"/>
                <a:cs typeface="Montserrat Bold"/>
                <a:sym typeface="Montserrat Bold"/>
              </a:rPr>
              <a:t>Rekayasa Fitur</a:t>
            </a:r>
          </a:p>
        </p:txBody>
      </p:sp>
      <p:pic>
        <p:nvPicPr>
          <p:cNvPr id="9" name="Picture 8">
            <a:extLst>
              <a:ext uri="{FF2B5EF4-FFF2-40B4-BE49-F238E27FC236}">
                <a16:creationId xmlns:a16="http://schemas.microsoft.com/office/drawing/2014/main" id="{F7C644A8-D234-48B8-975A-F86092D8D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292" y="3907752"/>
            <a:ext cx="17737413" cy="3214161"/>
          </a:xfrm>
          <a:prstGeom prst="rect">
            <a:avLst/>
          </a:prstGeom>
        </p:spPr>
      </p:pic>
    </p:spTree>
    <p:extLst>
      <p:ext uri="{BB962C8B-B14F-4D97-AF65-F5344CB8AC3E}">
        <p14:creationId xmlns:p14="http://schemas.microsoft.com/office/powerpoint/2010/main" val="1168855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357870" y="289307"/>
            <a:ext cx="503422" cy="572070"/>
          </a:xfrm>
          <a:custGeom>
            <a:avLst/>
            <a:gdLst/>
            <a:ahLst/>
            <a:cxnLst/>
            <a:rect l="l" t="t" r="r" b="b"/>
            <a:pathLst>
              <a:path w="503422" h="572070">
                <a:moveTo>
                  <a:pt x="0" y="0"/>
                </a:moveTo>
                <a:lnTo>
                  <a:pt x="503422" y="0"/>
                </a:lnTo>
                <a:lnTo>
                  <a:pt x="503422" y="572070"/>
                </a:lnTo>
                <a:lnTo>
                  <a:pt x="0" y="572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5058513" y="7505700"/>
            <a:ext cx="8170970" cy="361950"/>
          </a:xfrm>
          <a:prstGeom prst="rect">
            <a:avLst/>
          </a:prstGeom>
        </p:spPr>
        <p:txBody>
          <a:bodyPr lIns="0" tIns="0" rIns="0" bIns="0" rtlCol="0" anchor="t">
            <a:spAutoFit/>
          </a:bodyPr>
          <a:lstStyle/>
          <a:p>
            <a:pPr marL="0" lvl="0" indent="0" algn="l">
              <a:lnSpc>
                <a:spcPts val="2793"/>
              </a:lnSpc>
              <a:spcBef>
                <a:spcPct val="0"/>
              </a:spcBef>
            </a:pPr>
            <a:r>
              <a:rPr lang="en-US" sz="2328" dirty="0" err="1">
                <a:solidFill>
                  <a:srgbClr val="000000"/>
                </a:solidFill>
                <a:latin typeface="Raleway Bold"/>
                <a:ea typeface="Raleway Bold"/>
                <a:cs typeface="Raleway Bold"/>
                <a:sym typeface="Raleway Bold"/>
              </a:rPr>
              <a:t>Contoh</a:t>
            </a:r>
            <a:r>
              <a:rPr lang="en-US" sz="2328" dirty="0">
                <a:solidFill>
                  <a:srgbClr val="000000"/>
                </a:solidFill>
                <a:latin typeface="Raleway Bold"/>
                <a:ea typeface="Raleway Bold"/>
                <a:cs typeface="Raleway Bold"/>
                <a:sym typeface="Raleway Bold"/>
              </a:rPr>
              <a:t> </a:t>
            </a:r>
            <a:r>
              <a:rPr lang="en-US" sz="2328" dirty="0" err="1">
                <a:solidFill>
                  <a:srgbClr val="000000"/>
                </a:solidFill>
                <a:latin typeface="Raleway Bold"/>
                <a:ea typeface="Raleway Bold"/>
                <a:cs typeface="Raleway Bold"/>
                <a:sym typeface="Raleway Bold"/>
              </a:rPr>
              <a:t>codingan</a:t>
            </a:r>
            <a:r>
              <a:rPr lang="en-US" sz="2328" dirty="0">
                <a:solidFill>
                  <a:srgbClr val="000000"/>
                </a:solidFill>
                <a:latin typeface="Raleway Bold"/>
                <a:ea typeface="Raleway Bold"/>
                <a:cs typeface="Raleway Bold"/>
                <a:sym typeface="Raleway Bold"/>
              </a:rPr>
              <a:t> yang </a:t>
            </a:r>
            <a:r>
              <a:rPr lang="en-US" sz="2328" dirty="0" err="1">
                <a:solidFill>
                  <a:srgbClr val="000000"/>
                </a:solidFill>
                <a:latin typeface="Raleway Bold"/>
                <a:ea typeface="Raleway Bold"/>
                <a:cs typeface="Raleway Bold"/>
                <a:sym typeface="Raleway Bold"/>
              </a:rPr>
              <a:t>digunakan</a:t>
            </a:r>
            <a:r>
              <a:rPr lang="en-US" sz="2328" dirty="0">
                <a:solidFill>
                  <a:srgbClr val="000000"/>
                </a:solidFill>
                <a:latin typeface="Raleway Bold"/>
                <a:ea typeface="Raleway Bold"/>
                <a:cs typeface="Raleway Bold"/>
                <a:sym typeface="Raleway Bold"/>
              </a:rPr>
              <a:t> </a:t>
            </a:r>
            <a:r>
              <a:rPr lang="en-US" sz="2328" dirty="0" err="1">
                <a:solidFill>
                  <a:srgbClr val="000000"/>
                </a:solidFill>
                <a:latin typeface="Raleway Bold"/>
                <a:ea typeface="Raleway Bold"/>
                <a:cs typeface="Raleway Bold"/>
                <a:sym typeface="Raleway Bold"/>
              </a:rPr>
              <a:t>dalam</a:t>
            </a:r>
            <a:r>
              <a:rPr lang="en-US" sz="2328" dirty="0">
                <a:solidFill>
                  <a:srgbClr val="000000"/>
                </a:solidFill>
                <a:latin typeface="Raleway Bold"/>
                <a:ea typeface="Raleway Bold"/>
                <a:cs typeface="Raleway Bold"/>
                <a:sym typeface="Raleway Bold"/>
              </a:rPr>
              <a:t> program python</a:t>
            </a:r>
          </a:p>
        </p:txBody>
      </p:sp>
      <p:sp>
        <p:nvSpPr>
          <p:cNvPr id="6" name="TextBox 6"/>
          <p:cNvSpPr txBox="1"/>
          <p:nvPr/>
        </p:nvSpPr>
        <p:spPr>
          <a:xfrm>
            <a:off x="7089297" y="1266825"/>
            <a:ext cx="4109405" cy="1047749"/>
          </a:xfrm>
          <a:prstGeom prst="rect">
            <a:avLst/>
          </a:prstGeom>
        </p:spPr>
        <p:txBody>
          <a:bodyPr lIns="0" tIns="0" rIns="0" bIns="0" rtlCol="0" anchor="t">
            <a:spAutoFit/>
          </a:bodyPr>
          <a:lstStyle/>
          <a:p>
            <a:pPr marL="0" lvl="0" indent="0" algn="l">
              <a:lnSpc>
                <a:spcPts val="7649"/>
              </a:lnSpc>
              <a:spcBef>
                <a:spcPct val="0"/>
              </a:spcBef>
            </a:pPr>
            <a:r>
              <a:rPr lang="en-US" sz="8499">
                <a:solidFill>
                  <a:srgbClr val="1F2374"/>
                </a:solidFill>
                <a:latin typeface="Anton"/>
                <a:ea typeface="Anton"/>
                <a:cs typeface="Anton"/>
                <a:sym typeface="Anton"/>
              </a:rPr>
              <a:t>LAMPIRAN</a:t>
            </a:r>
          </a:p>
        </p:txBody>
      </p:sp>
      <p:sp>
        <p:nvSpPr>
          <p:cNvPr id="7" name="TextBox 7"/>
          <p:cNvSpPr txBox="1"/>
          <p:nvPr/>
        </p:nvSpPr>
        <p:spPr>
          <a:xfrm>
            <a:off x="1028700" y="369920"/>
            <a:ext cx="2772175" cy="37274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Montserrat Bold"/>
                <a:ea typeface="Montserrat Bold"/>
                <a:cs typeface="Montserrat Bold"/>
                <a:sym typeface="Montserrat Bold"/>
              </a:rPr>
              <a:t>Rekayasa Fitur</a:t>
            </a:r>
          </a:p>
        </p:txBody>
      </p:sp>
      <p:pic>
        <p:nvPicPr>
          <p:cNvPr id="8" name="Picture 7">
            <a:extLst>
              <a:ext uri="{FF2B5EF4-FFF2-40B4-BE49-F238E27FC236}">
                <a16:creationId xmlns:a16="http://schemas.microsoft.com/office/drawing/2014/main" id="{D883649E-1A42-43CF-805E-72D6C1ECD2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4222" y="3581399"/>
            <a:ext cx="14419552" cy="3462491"/>
          </a:xfrm>
          <a:prstGeom prst="rect">
            <a:avLst/>
          </a:prstGeom>
        </p:spPr>
      </p:pic>
    </p:spTree>
    <p:extLst>
      <p:ext uri="{BB962C8B-B14F-4D97-AF65-F5344CB8AC3E}">
        <p14:creationId xmlns:p14="http://schemas.microsoft.com/office/powerpoint/2010/main" val="1136458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357870" y="289307"/>
            <a:ext cx="503422" cy="572070"/>
          </a:xfrm>
          <a:custGeom>
            <a:avLst/>
            <a:gdLst/>
            <a:ahLst/>
            <a:cxnLst/>
            <a:rect l="l" t="t" r="r" b="b"/>
            <a:pathLst>
              <a:path w="503422" h="572070">
                <a:moveTo>
                  <a:pt x="0" y="0"/>
                </a:moveTo>
                <a:lnTo>
                  <a:pt x="503422" y="0"/>
                </a:lnTo>
                <a:lnTo>
                  <a:pt x="503422" y="572070"/>
                </a:lnTo>
                <a:lnTo>
                  <a:pt x="0" y="572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5058514" y="8290298"/>
            <a:ext cx="8170970" cy="361950"/>
          </a:xfrm>
          <a:prstGeom prst="rect">
            <a:avLst/>
          </a:prstGeom>
        </p:spPr>
        <p:txBody>
          <a:bodyPr lIns="0" tIns="0" rIns="0" bIns="0" rtlCol="0" anchor="t">
            <a:spAutoFit/>
          </a:bodyPr>
          <a:lstStyle/>
          <a:p>
            <a:pPr marL="0" lvl="0" indent="0" algn="l">
              <a:lnSpc>
                <a:spcPts val="2793"/>
              </a:lnSpc>
              <a:spcBef>
                <a:spcPct val="0"/>
              </a:spcBef>
            </a:pPr>
            <a:r>
              <a:rPr lang="en-US" sz="2328" dirty="0" err="1">
                <a:solidFill>
                  <a:srgbClr val="000000"/>
                </a:solidFill>
                <a:latin typeface="Raleway Bold"/>
                <a:ea typeface="Raleway Bold"/>
                <a:cs typeface="Raleway Bold"/>
                <a:sym typeface="Raleway Bold"/>
              </a:rPr>
              <a:t>Contoh</a:t>
            </a:r>
            <a:r>
              <a:rPr lang="en-US" sz="2328" dirty="0">
                <a:solidFill>
                  <a:srgbClr val="000000"/>
                </a:solidFill>
                <a:latin typeface="Raleway Bold"/>
                <a:ea typeface="Raleway Bold"/>
                <a:cs typeface="Raleway Bold"/>
                <a:sym typeface="Raleway Bold"/>
              </a:rPr>
              <a:t> </a:t>
            </a:r>
            <a:r>
              <a:rPr lang="en-US" sz="2328" dirty="0" err="1">
                <a:solidFill>
                  <a:srgbClr val="000000"/>
                </a:solidFill>
                <a:latin typeface="Raleway Bold"/>
                <a:ea typeface="Raleway Bold"/>
                <a:cs typeface="Raleway Bold"/>
                <a:sym typeface="Raleway Bold"/>
              </a:rPr>
              <a:t>codingan</a:t>
            </a:r>
            <a:r>
              <a:rPr lang="en-US" sz="2328" dirty="0">
                <a:solidFill>
                  <a:srgbClr val="000000"/>
                </a:solidFill>
                <a:latin typeface="Raleway Bold"/>
                <a:ea typeface="Raleway Bold"/>
                <a:cs typeface="Raleway Bold"/>
                <a:sym typeface="Raleway Bold"/>
              </a:rPr>
              <a:t> yang </a:t>
            </a:r>
            <a:r>
              <a:rPr lang="en-US" sz="2328" dirty="0" err="1">
                <a:solidFill>
                  <a:srgbClr val="000000"/>
                </a:solidFill>
                <a:latin typeface="Raleway Bold"/>
                <a:ea typeface="Raleway Bold"/>
                <a:cs typeface="Raleway Bold"/>
                <a:sym typeface="Raleway Bold"/>
              </a:rPr>
              <a:t>digunakan</a:t>
            </a:r>
            <a:r>
              <a:rPr lang="en-US" sz="2328" dirty="0">
                <a:solidFill>
                  <a:srgbClr val="000000"/>
                </a:solidFill>
                <a:latin typeface="Raleway Bold"/>
                <a:ea typeface="Raleway Bold"/>
                <a:cs typeface="Raleway Bold"/>
                <a:sym typeface="Raleway Bold"/>
              </a:rPr>
              <a:t> </a:t>
            </a:r>
            <a:r>
              <a:rPr lang="en-US" sz="2328" dirty="0" err="1">
                <a:solidFill>
                  <a:srgbClr val="000000"/>
                </a:solidFill>
                <a:latin typeface="Raleway Bold"/>
                <a:ea typeface="Raleway Bold"/>
                <a:cs typeface="Raleway Bold"/>
                <a:sym typeface="Raleway Bold"/>
              </a:rPr>
              <a:t>dalam</a:t>
            </a:r>
            <a:r>
              <a:rPr lang="en-US" sz="2328" dirty="0">
                <a:solidFill>
                  <a:srgbClr val="000000"/>
                </a:solidFill>
                <a:latin typeface="Raleway Bold"/>
                <a:ea typeface="Raleway Bold"/>
                <a:cs typeface="Raleway Bold"/>
                <a:sym typeface="Raleway Bold"/>
              </a:rPr>
              <a:t> program python</a:t>
            </a:r>
          </a:p>
        </p:txBody>
      </p:sp>
      <p:sp>
        <p:nvSpPr>
          <p:cNvPr id="6" name="TextBox 6"/>
          <p:cNvSpPr txBox="1"/>
          <p:nvPr/>
        </p:nvSpPr>
        <p:spPr>
          <a:xfrm>
            <a:off x="7089297" y="1266825"/>
            <a:ext cx="4109405" cy="1047749"/>
          </a:xfrm>
          <a:prstGeom prst="rect">
            <a:avLst/>
          </a:prstGeom>
        </p:spPr>
        <p:txBody>
          <a:bodyPr lIns="0" tIns="0" rIns="0" bIns="0" rtlCol="0" anchor="t">
            <a:spAutoFit/>
          </a:bodyPr>
          <a:lstStyle/>
          <a:p>
            <a:pPr marL="0" lvl="0" indent="0" algn="l">
              <a:lnSpc>
                <a:spcPts val="7649"/>
              </a:lnSpc>
              <a:spcBef>
                <a:spcPct val="0"/>
              </a:spcBef>
            </a:pPr>
            <a:r>
              <a:rPr lang="en-US" sz="8499">
                <a:solidFill>
                  <a:srgbClr val="1F2374"/>
                </a:solidFill>
                <a:latin typeface="Anton"/>
                <a:ea typeface="Anton"/>
                <a:cs typeface="Anton"/>
                <a:sym typeface="Anton"/>
              </a:rPr>
              <a:t>LAMPIRAN</a:t>
            </a:r>
          </a:p>
        </p:txBody>
      </p:sp>
      <p:sp>
        <p:nvSpPr>
          <p:cNvPr id="7" name="TextBox 7"/>
          <p:cNvSpPr txBox="1"/>
          <p:nvPr/>
        </p:nvSpPr>
        <p:spPr>
          <a:xfrm>
            <a:off x="1028700" y="369920"/>
            <a:ext cx="2772175" cy="37274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Montserrat Bold"/>
                <a:ea typeface="Montserrat Bold"/>
                <a:cs typeface="Montserrat Bold"/>
                <a:sym typeface="Montserrat Bold"/>
              </a:rPr>
              <a:t>Rekayasa Fitur</a:t>
            </a:r>
          </a:p>
        </p:txBody>
      </p:sp>
      <p:pic>
        <p:nvPicPr>
          <p:cNvPr id="8" name="Picture 7">
            <a:extLst>
              <a:ext uri="{FF2B5EF4-FFF2-40B4-BE49-F238E27FC236}">
                <a16:creationId xmlns:a16="http://schemas.microsoft.com/office/drawing/2014/main" id="{B1A4AE2E-944E-476B-AA66-B1E582357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3343" y="3314700"/>
            <a:ext cx="12821312" cy="4737191"/>
          </a:xfrm>
          <a:prstGeom prst="rect">
            <a:avLst/>
          </a:prstGeom>
        </p:spPr>
      </p:pic>
    </p:spTree>
    <p:extLst>
      <p:ext uri="{BB962C8B-B14F-4D97-AF65-F5344CB8AC3E}">
        <p14:creationId xmlns:p14="http://schemas.microsoft.com/office/powerpoint/2010/main" val="1409609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631083" y="4264442"/>
            <a:ext cx="20887092" cy="5336414"/>
            <a:chOff x="0" y="0"/>
            <a:chExt cx="5501127" cy="1405475"/>
          </a:xfrm>
        </p:grpSpPr>
        <p:sp>
          <p:nvSpPr>
            <p:cNvPr id="4" name="Freeform 4"/>
            <p:cNvSpPr/>
            <p:nvPr/>
          </p:nvSpPr>
          <p:spPr>
            <a:xfrm>
              <a:off x="0" y="0"/>
              <a:ext cx="5501127" cy="1405475"/>
            </a:xfrm>
            <a:custGeom>
              <a:avLst/>
              <a:gdLst/>
              <a:ahLst/>
              <a:cxnLst/>
              <a:rect l="l" t="t" r="r" b="b"/>
              <a:pathLst>
                <a:path w="5501127" h="1405475">
                  <a:moveTo>
                    <a:pt x="18903" y="0"/>
                  </a:moveTo>
                  <a:lnTo>
                    <a:pt x="5482224" y="0"/>
                  </a:lnTo>
                  <a:cubicBezTo>
                    <a:pt x="5492664" y="0"/>
                    <a:pt x="5501127" y="8463"/>
                    <a:pt x="5501127" y="18903"/>
                  </a:cubicBezTo>
                  <a:lnTo>
                    <a:pt x="5501127" y="1386572"/>
                  </a:lnTo>
                  <a:cubicBezTo>
                    <a:pt x="5501127" y="1391585"/>
                    <a:pt x="5499135" y="1396394"/>
                    <a:pt x="5495590" y="1399939"/>
                  </a:cubicBezTo>
                  <a:cubicBezTo>
                    <a:pt x="5492045" y="1403484"/>
                    <a:pt x="5487237" y="1405475"/>
                    <a:pt x="5482224" y="1405475"/>
                  </a:cubicBezTo>
                  <a:lnTo>
                    <a:pt x="18903" y="1405475"/>
                  </a:lnTo>
                  <a:cubicBezTo>
                    <a:pt x="13890" y="1405475"/>
                    <a:pt x="9082" y="1403484"/>
                    <a:pt x="5537" y="1399939"/>
                  </a:cubicBezTo>
                  <a:cubicBezTo>
                    <a:pt x="1992" y="1396394"/>
                    <a:pt x="0" y="1391585"/>
                    <a:pt x="0" y="1386572"/>
                  </a:cubicBezTo>
                  <a:lnTo>
                    <a:pt x="0" y="18903"/>
                  </a:lnTo>
                  <a:cubicBezTo>
                    <a:pt x="0" y="13890"/>
                    <a:pt x="1992" y="9082"/>
                    <a:pt x="5537" y="5537"/>
                  </a:cubicBezTo>
                  <a:cubicBezTo>
                    <a:pt x="9082" y="1992"/>
                    <a:pt x="13890" y="0"/>
                    <a:pt x="18903" y="0"/>
                  </a:cubicBezTo>
                  <a:close/>
                </a:path>
              </a:pathLst>
            </a:custGeom>
            <a:solidFill>
              <a:srgbClr val="000000">
                <a:alpha val="0"/>
              </a:srgbClr>
            </a:solidFill>
            <a:ln w="28575" cap="rnd">
              <a:gradFill>
                <a:gsLst>
                  <a:gs pos="0">
                    <a:srgbClr val="5960DC">
                      <a:alpha val="100000"/>
                    </a:srgbClr>
                  </a:gs>
                  <a:gs pos="100000">
                    <a:srgbClr val="FF99FF">
                      <a:alpha val="100000"/>
                    </a:srgbClr>
                  </a:gs>
                </a:gsLst>
                <a:lin ang="0"/>
              </a:gradFill>
              <a:prstDash val="solid"/>
              <a:round/>
            </a:ln>
          </p:spPr>
        </p:sp>
        <p:sp>
          <p:nvSpPr>
            <p:cNvPr id="5" name="TextBox 5"/>
            <p:cNvSpPr txBox="1"/>
            <p:nvPr/>
          </p:nvSpPr>
          <p:spPr>
            <a:xfrm>
              <a:off x="0" y="-38100"/>
              <a:ext cx="5501127" cy="144357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4005199" y="5842629"/>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3">
              <a:alphaModFix amt="46000"/>
            </a:blip>
            <a:stretch>
              <a:fillRect/>
            </a:stretch>
          </a:blipFill>
        </p:spPr>
      </p:sp>
      <p:sp>
        <p:nvSpPr>
          <p:cNvPr id="7" name="Freeform 7"/>
          <p:cNvSpPr/>
          <p:nvPr/>
        </p:nvSpPr>
        <p:spPr>
          <a:xfrm>
            <a:off x="7907386" y="1617917"/>
            <a:ext cx="503422" cy="572070"/>
          </a:xfrm>
          <a:custGeom>
            <a:avLst/>
            <a:gdLst/>
            <a:ahLst/>
            <a:cxnLst/>
            <a:rect l="l" t="t" r="r" b="b"/>
            <a:pathLst>
              <a:path w="503422" h="572070">
                <a:moveTo>
                  <a:pt x="0" y="0"/>
                </a:moveTo>
                <a:lnTo>
                  <a:pt x="503422" y="0"/>
                </a:lnTo>
                <a:lnTo>
                  <a:pt x="503422" y="572071"/>
                </a:lnTo>
                <a:lnTo>
                  <a:pt x="0" y="5720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8619466" y="9068420"/>
            <a:ext cx="663074" cy="379761"/>
          </a:xfrm>
          <a:custGeom>
            <a:avLst/>
            <a:gdLst/>
            <a:ahLst/>
            <a:cxnLst/>
            <a:rect l="l" t="t" r="r" b="b"/>
            <a:pathLst>
              <a:path w="663074" h="379761">
                <a:moveTo>
                  <a:pt x="0" y="0"/>
                </a:moveTo>
                <a:lnTo>
                  <a:pt x="663075" y="0"/>
                </a:lnTo>
                <a:lnTo>
                  <a:pt x="663075" y="379760"/>
                </a:lnTo>
                <a:lnTo>
                  <a:pt x="0" y="3797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345005" y="-817212"/>
            <a:ext cx="4318969" cy="4114800"/>
          </a:xfrm>
          <a:custGeom>
            <a:avLst/>
            <a:gdLst/>
            <a:ahLst/>
            <a:cxnLst/>
            <a:rect l="l" t="t" r="r" b="b"/>
            <a:pathLst>
              <a:path w="4318969" h="4114800">
                <a:moveTo>
                  <a:pt x="0" y="0"/>
                </a:moveTo>
                <a:lnTo>
                  <a:pt x="4318969" y="0"/>
                </a:lnTo>
                <a:lnTo>
                  <a:pt x="431896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4416903" y="2915720"/>
            <a:ext cx="9454195" cy="1348722"/>
          </a:xfrm>
          <a:prstGeom prst="rect">
            <a:avLst/>
          </a:prstGeom>
        </p:spPr>
        <p:txBody>
          <a:bodyPr lIns="0" tIns="0" rIns="0" bIns="0" rtlCol="0" anchor="t">
            <a:spAutoFit/>
          </a:bodyPr>
          <a:lstStyle/>
          <a:p>
            <a:pPr algn="ctr">
              <a:lnSpc>
                <a:spcPts val="10289"/>
              </a:lnSpc>
            </a:pPr>
            <a:r>
              <a:rPr lang="en-US" sz="9799">
                <a:solidFill>
                  <a:srgbClr val="1F2374"/>
                </a:solidFill>
                <a:latin typeface="Anton"/>
                <a:ea typeface="Anton"/>
                <a:cs typeface="Anton"/>
                <a:sym typeface="Anton"/>
              </a:rPr>
              <a:t>ANGGOTA KELOMPOK</a:t>
            </a:r>
          </a:p>
        </p:txBody>
      </p:sp>
      <p:sp>
        <p:nvSpPr>
          <p:cNvPr id="11" name="TextBox 11"/>
          <p:cNvSpPr txBox="1"/>
          <p:nvPr/>
        </p:nvSpPr>
        <p:spPr>
          <a:xfrm>
            <a:off x="8619466" y="1723295"/>
            <a:ext cx="2772175" cy="37274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Montserrat Bold"/>
                <a:ea typeface="Montserrat Bold"/>
                <a:cs typeface="Montserrat Bold"/>
                <a:sym typeface="Montserrat Bold"/>
              </a:rPr>
              <a:t>Rekayasa Fitur</a:t>
            </a:r>
          </a:p>
        </p:txBody>
      </p:sp>
      <p:sp>
        <p:nvSpPr>
          <p:cNvPr id="12" name="TextBox 12"/>
          <p:cNvSpPr txBox="1"/>
          <p:nvPr/>
        </p:nvSpPr>
        <p:spPr>
          <a:xfrm>
            <a:off x="2644959" y="5239738"/>
            <a:ext cx="12998083" cy="3290572"/>
          </a:xfrm>
          <a:prstGeom prst="rect">
            <a:avLst/>
          </a:prstGeom>
        </p:spPr>
        <p:txBody>
          <a:bodyPr lIns="0" tIns="0" rIns="0" bIns="0" rtlCol="0" anchor="t">
            <a:spAutoFit/>
          </a:bodyPr>
          <a:lstStyle/>
          <a:p>
            <a:pPr algn="ctr">
              <a:lnSpc>
                <a:spcPts val="6579"/>
              </a:lnSpc>
            </a:pPr>
            <a:r>
              <a:rPr lang="en-US" sz="4699" dirty="0" err="1">
                <a:solidFill>
                  <a:srgbClr val="000000"/>
                </a:solidFill>
                <a:latin typeface="Raleway Medium"/>
                <a:ea typeface="Raleway Medium"/>
                <a:cs typeface="Raleway Medium"/>
                <a:sym typeface="Raleway Medium"/>
              </a:rPr>
              <a:t>Nasza</a:t>
            </a:r>
            <a:r>
              <a:rPr lang="en-US" sz="4699" dirty="0">
                <a:solidFill>
                  <a:srgbClr val="000000"/>
                </a:solidFill>
                <a:latin typeface="Raleway Medium"/>
                <a:ea typeface="Raleway Medium"/>
                <a:cs typeface="Raleway Medium"/>
                <a:sym typeface="Raleway Medium"/>
              </a:rPr>
              <a:t> </a:t>
            </a:r>
            <a:r>
              <a:rPr lang="en-US" sz="4699" dirty="0" err="1">
                <a:solidFill>
                  <a:srgbClr val="000000"/>
                </a:solidFill>
                <a:latin typeface="Raleway Medium"/>
                <a:ea typeface="Raleway Medium"/>
                <a:cs typeface="Raleway Medium"/>
                <a:sym typeface="Raleway Medium"/>
              </a:rPr>
              <a:t>Dwi</a:t>
            </a:r>
            <a:r>
              <a:rPr lang="en-US" sz="4699" dirty="0">
                <a:solidFill>
                  <a:srgbClr val="000000"/>
                </a:solidFill>
                <a:latin typeface="Raleway Medium"/>
                <a:ea typeface="Raleway Medium"/>
                <a:cs typeface="Raleway Medium"/>
                <a:sym typeface="Raleway Medium"/>
              </a:rPr>
              <a:t> </a:t>
            </a:r>
            <a:r>
              <a:rPr lang="en-US" sz="4699" dirty="0" err="1">
                <a:solidFill>
                  <a:srgbClr val="000000"/>
                </a:solidFill>
                <a:latin typeface="Raleway Medium"/>
                <a:ea typeface="Raleway Medium"/>
                <a:cs typeface="Raleway Medium"/>
                <a:sym typeface="Raleway Medium"/>
              </a:rPr>
              <a:t>Prayoga</a:t>
            </a:r>
            <a:r>
              <a:rPr lang="en-US" sz="4699" dirty="0">
                <a:solidFill>
                  <a:srgbClr val="000000"/>
                </a:solidFill>
                <a:latin typeface="Raleway Medium"/>
                <a:ea typeface="Raleway Medium"/>
                <a:cs typeface="Raleway Medium"/>
                <a:sym typeface="Raleway Medium"/>
              </a:rPr>
              <a:t> - 10121073</a:t>
            </a:r>
          </a:p>
          <a:p>
            <a:pPr algn="ctr">
              <a:lnSpc>
                <a:spcPts val="6579"/>
              </a:lnSpc>
            </a:pPr>
            <a:r>
              <a:rPr lang="en-US" sz="4699" dirty="0">
                <a:solidFill>
                  <a:srgbClr val="000000"/>
                </a:solidFill>
                <a:latin typeface="Raleway Medium"/>
                <a:ea typeface="Raleway Medium"/>
                <a:cs typeface="Raleway Medium"/>
                <a:sym typeface="Raleway Medium"/>
              </a:rPr>
              <a:t> </a:t>
            </a:r>
            <a:r>
              <a:rPr lang="en-US" sz="4699" dirty="0" err="1">
                <a:solidFill>
                  <a:srgbClr val="000000"/>
                </a:solidFill>
                <a:latin typeface="Raleway Medium"/>
                <a:ea typeface="Raleway Medium"/>
                <a:cs typeface="Raleway Medium"/>
                <a:sym typeface="Raleway Medium"/>
              </a:rPr>
              <a:t>Wildan</a:t>
            </a:r>
            <a:r>
              <a:rPr lang="en-US" sz="4699" dirty="0">
                <a:solidFill>
                  <a:srgbClr val="000000"/>
                </a:solidFill>
                <a:latin typeface="Raleway Medium"/>
                <a:ea typeface="Raleway Medium"/>
                <a:cs typeface="Raleway Medium"/>
                <a:sym typeface="Raleway Medium"/>
              </a:rPr>
              <a:t> </a:t>
            </a:r>
            <a:r>
              <a:rPr lang="en-US" sz="4699" dirty="0" err="1">
                <a:solidFill>
                  <a:srgbClr val="000000"/>
                </a:solidFill>
                <a:latin typeface="Raleway Medium"/>
                <a:ea typeface="Raleway Medium"/>
                <a:cs typeface="Raleway Medium"/>
                <a:sym typeface="Raleway Medium"/>
              </a:rPr>
              <a:t>Permana</a:t>
            </a:r>
            <a:r>
              <a:rPr lang="en-US" sz="4699" dirty="0">
                <a:solidFill>
                  <a:srgbClr val="000000"/>
                </a:solidFill>
                <a:latin typeface="Raleway Medium"/>
                <a:ea typeface="Raleway Medium"/>
                <a:cs typeface="Raleway Medium"/>
                <a:sym typeface="Raleway Medium"/>
              </a:rPr>
              <a:t> - 10121075</a:t>
            </a:r>
          </a:p>
          <a:p>
            <a:pPr algn="ctr">
              <a:lnSpc>
                <a:spcPts val="6579"/>
              </a:lnSpc>
            </a:pPr>
            <a:r>
              <a:rPr lang="en-US" sz="4699" dirty="0">
                <a:solidFill>
                  <a:srgbClr val="000000"/>
                </a:solidFill>
                <a:latin typeface="Raleway Medium"/>
                <a:ea typeface="Raleway Medium"/>
                <a:cs typeface="Raleway Medium"/>
                <a:sym typeface="Raleway Medium"/>
              </a:rPr>
              <a:t> </a:t>
            </a:r>
            <a:r>
              <a:rPr lang="en-US" sz="4699" dirty="0" err="1">
                <a:solidFill>
                  <a:srgbClr val="000000"/>
                </a:solidFill>
                <a:latin typeface="Raleway Medium"/>
                <a:ea typeface="Raleway Medium"/>
                <a:cs typeface="Raleway Medium"/>
                <a:sym typeface="Raleway Medium"/>
              </a:rPr>
              <a:t>Fauzan</a:t>
            </a:r>
            <a:r>
              <a:rPr lang="en-US" sz="4699" dirty="0">
                <a:solidFill>
                  <a:srgbClr val="000000"/>
                </a:solidFill>
                <a:latin typeface="Raleway Medium"/>
                <a:ea typeface="Raleway Medium"/>
                <a:cs typeface="Raleway Medium"/>
                <a:sym typeface="Raleway Medium"/>
              </a:rPr>
              <a:t> Fadhil </a:t>
            </a:r>
            <a:r>
              <a:rPr lang="en-US" sz="4699" dirty="0" err="1">
                <a:solidFill>
                  <a:srgbClr val="000000"/>
                </a:solidFill>
                <a:latin typeface="Raleway Medium"/>
                <a:ea typeface="Raleway Medium"/>
                <a:cs typeface="Raleway Medium"/>
                <a:sym typeface="Raleway Medium"/>
              </a:rPr>
              <a:t>Moricio</a:t>
            </a:r>
            <a:r>
              <a:rPr lang="en-US" sz="4699" dirty="0">
                <a:solidFill>
                  <a:srgbClr val="000000"/>
                </a:solidFill>
                <a:latin typeface="Raleway Medium"/>
                <a:ea typeface="Raleway Medium"/>
                <a:cs typeface="Raleway Medium"/>
                <a:sym typeface="Raleway Medium"/>
              </a:rPr>
              <a:t> - 10121077</a:t>
            </a:r>
          </a:p>
          <a:p>
            <a:pPr algn="ctr">
              <a:lnSpc>
                <a:spcPts val="6579"/>
              </a:lnSpc>
              <a:spcBef>
                <a:spcPct val="0"/>
              </a:spcBef>
            </a:pPr>
            <a:r>
              <a:rPr lang="en-US" sz="4699" dirty="0">
                <a:solidFill>
                  <a:srgbClr val="000000"/>
                </a:solidFill>
                <a:latin typeface="Raleway Medium"/>
                <a:ea typeface="Raleway Medium"/>
                <a:cs typeface="Raleway Medium"/>
                <a:sym typeface="Raleway Medium"/>
              </a:rPr>
              <a:t>      Adrian Maulana </a:t>
            </a:r>
            <a:r>
              <a:rPr lang="en-US" sz="4699" dirty="0" err="1">
                <a:solidFill>
                  <a:srgbClr val="000000"/>
                </a:solidFill>
                <a:latin typeface="Raleway Medium"/>
                <a:ea typeface="Raleway Medium"/>
                <a:cs typeface="Raleway Medium"/>
                <a:sym typeface="Raleway Medium"/>
              </a:rPr>
              <a:t>Rizqy</a:t>
            </a:r>
            <a:r>
              <a:rPr lang="en-US" sz="4699" dirty="0">
                <a:solidFill>
                  <a:srgbClr val="000000"/>
                </a:solidFill>
                <a:latin typeface="Raleway Medium"/>
                <a:ea typeface="Raleway Medium"/>
                <a:cs typeface="Raleway Medium"/>
                <a:sym typeface="Raleway Medium"/>
              </a:rPr>
              <a:t> - 10121078</a:t>
            </a:r>
          </a:p>
        </p:txBody>
      </p:sp>
      <p:sp>
        <p:nvSpPr>
          <p:cNvPr id="13" name="Freeform 13"/>
          <p:cNvSpPr/>
          <p:nvPr/>
        </p:nvSpPr>
        <p:spPr>
          <a:xfrm flipH="1">
            <a:off x="16128515" y="6992974"/>
            <a:ext cx="4318969" cy="4114800"/>
          </a:xfrm>
          <a:custGeom>
            <a:avLst/>
            <a:gdLst/>
            <a:ahLst/>
            <a:cxnLst/>
            <a:rect l="l" t="t" r="r" b="b"/>
            <a:pathLst>
              <a:path w="4318969" h="4114800">
                <a:moveTo>
                  <a:pt x="4318970" y="0"/>
                </a:moveTo>
                <a:lnTo>
                  <a:pt x="0" y="0"/>
                </a:lnTo>
                <a:lnTo>
                  <a:pt x="0" y="4114800"/>
                </a:lnTo>
                <a:lnTo>
                  <a:pt x="4318970" y="4114800"/>
                </a:lnTo>
                <a:lnTo>
                  <a:pt x="431897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2755863" y="-3661170"/>
            <a:ext cx="9639356" cy="8229600"/>
          </a:xfrm>
          <a:custGeom>
            <a:avLst/>
            <a:gdLst/>
            <a:ahLst/>
            <a:cxnLst/>
            <a:rect l="l" t="t" r="r" b="b"/>
            <a:pathLst>
              <a:path w="9639356" h="8229600">
                <a:moveTo>
                  <a:pt x="0" y="0"/>
                </a:moveTo>
                <a:lnTo>
                  <a:pt x="9639355" y="0"/>
                </a:lnTo>
                <a:lnTo>
                  <a:pt x="9639355" y="8229600"/>
                </a:lnTo>
                <a:lnTo>
                  <a:pt x="0" y="8229600"/>
                </a:lnTo>
                <a:lnTo>
                  <a:pt x="0" y="0"/>
                </a:lnTo>
                <a:close/>
              </a:path>
            </a:pathLst>
          </a:custGeom>
          <a:blipFill>
            <a:blip r:embed="rId3">
              <a:alphaModFix amt="46000"/>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2947727" y="-1077507"/>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3">
              <a:alphaModFix amt="46000"/>
            </a:blip>
            <a:stretch>
              <a:fillRect/>
            </a:stretch>
          </a:blipFill>
        </p:spPr>
      </p:sp>
      <p:sp>
        <p:nvSpPr>
          <p:cNvPr id="4" name="Freeform 4"/>
          <p:cNvSpPr/>
          <p:nvPr/>
        </p:nvSpPr>
        <p:spPr>
          <a:xfrm>
            <a:off x="-4221896" y="2136401"/>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3">
              <a:alphaModFix amt="46000"/>
            </a:blip>
            <a:stretch>
              <a:fillRect/>
            </a:stretch>
          </a:blipFill>
        </p:spPr>
      </p:sp>
      <p:grpSp>
        <p:nvGrpSpPr>
          <p:cNvPr id="5" name="Group 5"/>
          <p:cNvGrpSpPr/>
          <p:nvPr/>
        </p:nvGrpSpPr>
        <p:grpSpPr>
          <a:xfrm>
            <a:off x="10789108" y="212384"/>
            <a:ext cx="9404563" cy="94045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5960DC"/>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1557040" y="980316"/>
            <a:ext cx="7868699" cy="786869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0526409" y="3033280"/>
            <a:ext cx="1030630" cy="103063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2129807" y="1414026"/>
            <a:ext cx="7001279" cy="700127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t="-24906" b="-24906"/>
              </a:stretch>
            </a:blipFill>
          </p:spPr>
        </p:sp>
      </p:grpSp>
      <p:sp>
        <p:nvSpPr>
          <p:cNvPr id="16" name="Freeform 16"/>
          <p:cNvSpPr/>
          <p:nvPr/>
        </p:nvSpPr>
        <p:spPr>
          <a:xfrm>
            <a:off x="426288" y="212384"/>
            <a:ext cx="503422" cy="572070"/>
          </a:xfrm>
          <a:custGeom>
            <a:avLst/>
            <a:gdLst/>
            <a:ahLst/>
            <a:cxnLst/>
            <a:rect l="l" t="t" r="r" b="b"/>
            <a:pathLst>
              <a:path w="503422" h="572070">
                <a:moveTo>
                  <a:pt x="0" y="0"/>
                </a:moveTo>
                <a:lnTo>
                  <a:pt x="503422" y="0"/>
                </a:lnTo>
                <a:lnTo>
                  <a:pt x="503422" y="572070"/>
                </a:lnTo>
                <a:lnTo>
                  <a:pt x="0" y="5720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8812463" y="9616947"/>
            <a:ext cx="663074" cy="379761"/>
          </a:xfrm>
          <a:custGeom>
            <a:avLst/>
            <a:gdLst/>
            <a:ahLst/>
            <a:cxnLst/>
            <a:rect l="l" t="t" r="r" b="b"/>
            <a:pathLst>
              <a:path w="663074" h="379761">
                <a:moveTo>
                  <a:pt x="0" y="0"/>
                </a:moveTo>
                <a:lnTo>
                  <a:pt x="663074" y="0"/>
                </a:lnTo>
                <a:lnTo>
                  <a:pt x="663074" y="379761"/>
                </a:lnTo>
                <a:lnTo>
                  <a:pt x="0" y="3797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TextBox 18"/>
          <p:cNvSpPr txBox="1"/>
          <p:nvPr/>
        </p:nvSpPr>
        <p:spPr>
          <a:xfrm>
            <a:off x="426288" y="1064438"/>
            <a:ext cx="7355471" cy="2642971"/>
          </a:xfrm>
          <a:prstGeom prst="rect">
            <a:avLst/>
          </a:prstGeom>
        </p:spPr>
        <p:txBody>
          <a:bodyPr lIns="0" tIns="0" rIns="0" bIns="0" rtlCol="0" anchor="t">
            <a:spAutoFit/>
          </a:bodyPr>
          <a:lstStyle/>
          <a:p>
            <a:pPr algn="l">
              <a:lnSpc>
                <a:spcPts val="10288"/>
              </a:lnSpc>
            </a:pPr>
            <a:r>
              <a:rPr lang="en-US" sz="9799">
                <a:solidFill>
                  <a:srgbClr val="1F2374"/>
                </a:solidFill>
                <a:latin typeface="Anton"/>
                <a:ea typeface="Anton"/>
                <a:cs typeface="Anton"/>
                <a:sym typeface="Anton"/>
              </a:rPr>
              <a:t>LATAR BELAKANG</a:t>
            </a:r>
          </a:p>
        </p:txBody>
      </p:sp>
      <p:sp>
        <p:nvSpPr>
          <p:cNvPr id="19" name="TextBox 19"/>
          <p:cNvSpPr txBox="1"/>
          <p:nvPr/>
        </p:nvSpPr>
        <p:spPr>
          <a:xfrm>
            <a:off x="1138369" y="317762"/>
            <a:ext cx="2772175" cy="37274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Montserrat Bold"/>
                <a:ea typeface="Montserrat Bold"/>
                <a:cs typeface="Montserrat Bold"/>
                <a:sym typeface="Montserrat Bold"/>
              </a:rPr>
              <a:t>Rekayasa Fitur</a:t>
            </a:r>
          </a:p>
        </p:txBody>
      </p:sp>
      <p:sp>
        <p:nvSpPr>
          <p:cNvPr id="20" name="TextBox 20"/>
          <p:cNvSpPr txBox="1"/>
          <p:nvPr/>
        </p:nvSpPr>
        <p:spPr>
          <a:xfrm>
            <a:off x="426288" y="4006760"/>
            <a:ext cx="7920383" cy="5799408"/>
          </a:xfrm>
          <a:prstGeom prst="rect">
            <a:avLst/>
          </a:prstGeom>
        </p:spPr>
        <p:txBody>
          <a:bodyPr lIns="0" tIns="0" rIns="0" bIns="0" rtlCol="0" anchor="t">
            <a:spAutoFit/>
          </a:bodyPr>
          <a:lstStyle/>
          <a:p>
            <a:pPr algn="just">
              <a:lnSpc>
                <a:spcPts val="3499"/>
              </a:lnSpc>
              <a:spcBef>
                <a:spcPct val="0"/>
              </a:spcBef>
            </a:pPr>
            <a:r>
              <a:rPr lang="en-US" sz="2499" dirty="0" err="1">
                <a:solidFill>
                  <a:srgbClr val="000000"/>
                </a:solidFill>
                <a:latin typeface="Raleway Medium"/>
                <a:ea typeface="Raleway Medium"/>
                <a:cs typeface="Raleway Medium"/>
                <a:sym typeface="Raleway Medium"/>
              </a:rPr>
              <a:t>Dalam</a:t>
            </a:r>
            <a:r>
              <a:rPr lang="en-US" sz="2499" dirty="0">
                <a:solidFill>
                  <a:srgbClr val="000000"/>
                </a:solidFill>
                <a:latin typeface="Raleway Medium"/>
                <a:ea typeface="Raleway Medium"/>
                <a:cs typeface="Raleway Medium"/>
                <a:sym typeface="Raleway Medium"/>
              </a:rPr>
              <a:t> era digital dan </a:t>
            </a:r>
            <a:r>
              <a:rPr lang="en-US" sz="2499" dirty="0" err="1">
                <a:solidFill>
                  <a:srgbClr val="000000"/>
                </a:solidFill>
                <a:latin typeface="Raleway Medium"/>
                <a:ea typeface="Raleway Medium"/>
                <a:cs typeface="Raleway Medium"/>
                <a:sym typeface="Raleway Medium"/>
              </a:rPr>
              <a:t>teknologi</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informasi</a:t>
            </a:r>
            <a:r>
              <a:rPr lang="en-US" sz="2499" dirty="0">
                <a:solidFill>
                  <a:srgbClr val="000000"/>
                </a:solidFill>
                <a:latin typeface="Raleway Medium"/>
                <a:ea typeface="Raleway Medium"/>
                <a:cs typeface="Raleway Medium"/>
                <a:sym typeface="Raleway Medium"/>
              </a:rPr>
              <a:t> yang </a:t>
            </a:r>
            <a:r>
              <a:rPr lang="en-US" sz="2499" dirty="0" err="1">
                <a:solidFill>
                  <a:srgbClr val="000000"/>
                </a:solidFill>
                <a:latin typeface="Raleway Medium"/>
                <a:ea typeface="Raleway Medium"/>
                <a:cs typeface="Raleway Medium"/>
                <a:sym typeface="Raleway Medium"/>
              </a:rPr>
              <a:t>berkembang</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pesat</a:t>
            </a:r>
            <a:r>
              <a:rPr lang="en-US" sz="2499" dirty="0">
                <a:solidFill>
                  <a:srgbClr val="000000"/>
                </a:solidFill>
                <a:latin typeface="Raleway Medium"/>
                <a:ea typeface="Raleway Medium"/>
                <a:cs typeface="Raleway Medium"/>
                <a:sym typeface="Raleway Medium"/>
              </a:rPr>
              <a:t>, data </a:t>
            </a:r>
            <a:r>
              <a:rPr lang="en-US" sz="2499" dirty="0" err="1">
                <a:solidFill>
                  <a:srgbClr val="000000"/>
                </a:solidFill>
                <a:latin typeface="Raleway Medium"/>
                <a:ea typeface="Raleway Medium"/>
                <a:cs typeface="Raleway Medium"/>
                <a:sym typeface="Raleway Medium"/>
              </a:rPr>
              <a:t>menjadi</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aset</a:t>
            </a:r>
            <a:r>
              <a:rPr lang="en-US" sz="2499" dirty="0">
                <a:solidFill>
                  <a:srgbClr val="000000"/>
                </a:solidFill>
                <a:latin typeface="Raleway Medium"/>
                <a:ea typeface="Raleway Medium"/>
                <a:cs typeface="Raleway Medium"/>
                <a:sym typeface="Raleway Medium"/>
              </a:rPr>
              <a:t> yang sangat </a:t>
            </a:r>
            <a:r>
              <a:rPr lang="en-US" sz="2499" dirty="0" err="1">
                <a:solidFill>
                  <a:srgbClr val="000000"/>
                </a:solidFill>
                <a:latin typeface="Raleway Medium"/>
                <a:ea typeface="Raleway Medium"/>
                <a:cs typeface="Raleway Medium"/>
                <a:sym typeface="Raleway Medium"/>
              </a:rPr>
              <a:t>berharga</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dalam</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memahami</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perilaku</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pengguna</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tren</a:t>
            </a:r>
            <a:r>
              <a:rPr lang="en-US" sz="2499" dirty="0">
                <a:solidFill>
                  <a:srgbClr val="000000"/>
                </a:solidFill>
                <a:latin typeface="Raleway Medium"/>
                <a:ea typeface="Raleway Medium"/>
                <a:cs typeface="Raleway Medium"/>
                <a:sym typeface="Raleway Medium"/>
              </a:rPr>
              <a:t>, dan </a:t>
            </a:r>
            <a:r>
              <a:rPr lang="en-US" sz="2499" dirty="0" err="1">
                <a:solidFill>
                  <a:srgbClr val="000000"/>
                </a:solidFill>
                <a:latin typeface="Raleway Medium"/>
                <a:ea typeface="Raleway Medium"/>
                <a:cs typeface="Raleway Medium"/>
                <a:sym typeface="Raleway Medium"/>
              </a:rPr>
              <a:t>preferensi</a:t>
            </a:r>
            <a:r>
              <a:rPr lang="en-US" sz="2499" dirty="0">
                <a:solidFill>
                  <a:srgbClr val="000000"/>
                </a:solidFill>
                <a:latin typeface="Raleway Medium"/>
                <a:ea typeface="Raleway Medium"/>
                <a:cs typeface="Raleway Medium"/>
                <a:sym typeface="Raleway Medium"/>
              </a:rPr>
              <a:t>. Salah </a:t>
            </a:r>
            <a:r>
              <a:rPr lang="en-US" sz="2499" dirty="0" err="1">
                <a:solidFill>
                  <a:srgbClr val="000000"/>
                </a:solidFill>
                <a:latin typeface="Raleway Medium"/>
                <a:ea typeface="Raleway Medium"/>
                <a:cs typeface="Raleway Medium"/>
                <a:sym typeface="Raleway Medium"/>
              </a:rPr>
              <a:t>satu</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sumber</a:t>
            </a:r>
            <a:r>
              <a:rPr lang="en-US" sz="2499" dirty="0">
                <a:solidFill>
                  <a:srgbClr val="000000"/>
                </a:solidFill>
                <a:latin typeface="Raleway Medium"/>
                <a:ea typeface="Raleway Medium"/>
                <a:cs typeface="Raleway Medium"/>
                <a:sym typeface="Raleway Medium"/>
              </a:rPr>
              <a:t> data yang kaya </a:t>
            </a:r>
            <a:r>
              <a:rPr lang="en-US" sz="2499" dirty="0" err="1">
                <a:solidFill>
                  <a:srgbClr val="000000"/>
                </a:solidFill>
                <a:latin typeface="Raleway Medium"/>
                <a:ea typeface="Raleway Medium"/>
                <a:cs typeface="Raleway Medium"/>
                <a:sym typeface="Raleway Medium"/>
              </a:rPr>
              <a:t>adalah</a:t>
            </a:r>
            <a:r>
              <a:rPr lang="en-US" sz="2499" dirty="0">
                <a:solidFill>
                  <a:srgbClr val="000000"/>
                </a:solidFill>
                <a:latin typeface="Raleway Medium"/>
                <a:ea typeface="Raleway Medium"/>
                <a:cs typeface="Raleway Medium"/>
                <a:sym typeface="Raleway Medium"/>
              </a:rPr>
              <a:t> platform streaming </a:t>
            </a:r>
            <a:r>
              <a:rPr lang="en-US" sz="2499" dirty="0" err="1">
                <a:solidFill>
                  <a:srgbClr val="000000"/>
                </a:solidFill>
                <a:latin typeface="Raleway Medium"/>
                <a:ea typeface="Raleway Medium"/>
                <a:cs typeface="Raleway Medium"/>
                <a:sym typeface="Raleway Medium"/>
              </a:rPr>
              <a:t>musik</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seperti</a:t>
            </a:r>
            <a:r>
              <a:rPr lang="en-US" sz="2499" dirty="0">
                <a:solidFill>
                  <a:srgbClr val="000000"/>
                </a:solidFill>
                <a:latin typeface="Raleway Medium"/>
                <a:ea typeface="Raleway Medium"/>
                <a:cs typeface="Raleway Medium"/>
                <a:sym typeface="Raleway Medium"/>
              </a:rPr>
              <a:t> Spotify. Spotify </a:t>
            </a:r>
            <a:r>
              <a:rPr lang="en-US" sz="2499" dirty="0" err="1">
                <a:solidFill>
                  <a:srgbClr val="000000"/>
                </a:solidFill>
                <a:latin typeface="Raleway Medium"/>
                <a:ea typeface="Raleway Medium"/>
                <a:cs typeface="Raleway Medium"/>
                <a:sym typeface="Raleway Medium"/>
              </a:rPr>
              <a:t>tidak</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hanya</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menyediakan</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akses</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tak</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terbatas</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ke</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jutaan</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lagu</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tetapi</a:t>
            </a:r>
            <a:r>
              <a:rPr lang="en-US" sz="2499" dirty="0">
                <a:solidFill>
                  <a:srgbClr val="000000"/>
                </a:solidFill>
                <a:latin typeface="Raleway Medium"/>
                <a:ea typeface="Raleway Medium"/>
                <a:cs typeface="Raleway Medium"/>
                <a:sym typeface="Raleway Medium"/>
              </a:rPr>
              <a:t> juga </a:t>
            </a:r>
            <a:r>
              <a:rPr lang="en-US" sz="2499" dirty="0" err="1">
                <a:solidFill>
                  <a:srgbClr val="000000"/>
                </a:solidFill>
                <a:latin typeface="Raleway Medium"/>
                <a:ea typeface="Raleway Medium"/>
                <a:cs typeface="Raleway Medium"/>
                <a:sym typeface="Raleway Medium"/>
              </a:rPr>
              <a:t>menyimpan</a:t>
            </a:r>
            <a:r>
              <a:rPr lang="en-US" sz="2499" dirty="0">
                <a:solidFill>
                  <a:srgbClr val="000000"/>
                </a:solidFill>
                <a:latin typeface="Raleway Medium"/>
                <a:ea typeface="Raleway Medium"/>
                <a:cs typeface="Raleway Medium"/>
                <a:sym typeface="Raleway Medium"/>
              </a:rPr>
              <a:t> metadata yang </a:t>
            </a:r>
            <a:r>
              <a:rPr lang="en-US" sz="2499" dirty="0" err="1">
                <a:solidFill>
                  <a:srgbClr val="000000"/>
                </a:solidFill>
                <a:latin typeface="Raleway Medium"/>
                <a:ea typeface="Raleway Medium"/>
                <a:cs typeface="Raleway Medium"/>
                <a:sym typeface="Raleway Medium"/>
              </a:rPr>
              <a:t>berharga</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tentang</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lagu-lagu</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tersebut</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Memahami</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tren</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musik</a:t>
            </a:r>
            <a:r>
              <a:rPr lang="en-US" sz="2499" dirty="0">
                <a:solidFill>
                  <a:srgbClr val="000000"/>
                </a:solidFill>
                <a:latin typeface="Raleway Medium"/>
                <a:ea typeface="Raleway Medium"/>
                <a:cs typeface="Raleway Medium"/>
                <a:sym typeface="Raleway Medium"/>
              </a:rPr>
              <a:t>, artis yang </a:t>
            </a:r>
            <a:r>
              <a:rPr lang="en-US" sz="2499" dirty="0" err="1">
                <a:solidFill>
                  <a:srgbClr val="000000"/>
                </a:solidFill>
                <a:latin typeface="Raleway Medium"/>
                <a:ea typeface="Raleway Medium"/>
                <a:cs typeface="Raleway Medium"/>
                <a:sym typeface="Raleway Medium"/>
              </a:rPr>
              <a:t>sedang</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populer,dan</a:t>
            </a:r>
            <a:r>
              <a:rPr lang="en-US" sz="2499" dirty="0">
                <a:solidFill>
                  <a:srgbClr val="000000"/>
                </a:solidFill>
                <a:latin typeface="Raleway Medium"/>
                <a:ea typeface="Raleway Medium"/>
                <a:cs typeface="Raleway Medium"/>
                <a:sym typeface="Raleway Medium"/>
              </a:rPr>
              <a:t> popularity  </a:t>
            </a:r>
            <a:r>
              <a:rPr lang="en-US" sz="2499" dirty="0" err="1">
                <a:solidFill>
                  <a:srgbClr val="000000"/>
                </a:solidFill>
                <a:latin typeface="Raleway Medium"/>
                <a:ea typeface="Raleway Medium"/>
                <a:cs typeface="Raleway Medium"/>
                <a:sym typeface="Raleway Medium"/>
              </a:rPr>
              <a:t>dalam</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mendengarkan</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musik</a:t>
            </a:r>
            <a:r>
              <a:rPr lang="en-US" sz="2499" dirty="0">
                <a:solidFill>
                  <a:srgbClr val="000000"/>
                </a:solidFill>
                <a:latin typeface="Raleway Medium"/>
                <a:ea typeface="Raleway Medium"/>
                <a:cs typeface="Raleway Medium"/>
                <a:sym typeface="Raleway Medium"/>
              </a:rPr>
              <a:t> di platform </a:t>
            </a:r>
            <a:r>
              <a:rPr lang="en-US" sz="2499" dirty="0" err="1">
                <a:solidFill>
                  <a:srgbClr val="000000"/>
                </a:solidFill>
                <a:latin typeface="Raleway Medium"/>
                <a:ea typeface="Raleway Medium"/>
                <a:cs typeface="Raleway Medium"/>
                <a:sym typeface="Raleway Medium"/>
              </a:rPr>
              <a:t>ini</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menjadi</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penting</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bagi</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peneliti</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pengembang</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aplikasi</a:t>
            </a:r>
            <a:r>
              <a:rPr lang="en-US" sz="2499" dirty="0">
                <a:solidFill>
                  <a:srgbClr val="000000"/>
                </a:solidFill>
                <a:latin typeface="Raleway Medium"/>
                <a:ea typeface="Raleway Medium"/>
                <a:cs typeface="Raleway Medium"/>
                <a:sym typeface="Raleway Medium"/>
              </a:rPr>
              <a:t>, dan </a:t>
            </a:r>
            <a:r>
              <a:rPr lang="en-US" sz="2499" dirty="0" err="1">
                <a:solidFill>
                  <a:srgbClr val="000000"/>
                </a:solidFill>
                <a:latin typeface="Raleway Medium"/>
                <a:ea typeface="Raleway Medium"/>
                <a:cs typeface="Raleway Medium"/>
                <a:sym typeface="Raleway Medium"/>
              </a:rPr>
              <a:t>pengambil</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keputusan</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dalam</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industri</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musik</a:t>
            </a:r>
            <a:r>
              <a:rPr lang="en-US" sz="2499" dirty="0">
                <a:solidFill>
                  <a:srgbClr val="000000"/>
                </a:solidFill>
                <a:latin typeface="Raleway Medium"/>
                <a:ea typeface="Raleway Medium"/>
                <a:cs typeface="Raleway Medium"/>
                <a:sym typeface="Raleway Medium"/>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261129" y="1270794"/>
            <a:ext cx="6700867" cy="7470139"/>
            <a:chOff x="0" y="0"/>
            <a:chExt cx="960026" cy="1070239"/>
          </a:xfrm>
        </p:grpSpPr>
        <p:sp>
          <p:nvSpPr>
            <p:cNvPr id="4" name="Freeform 4"/>
            <p:cNvSpPr/>
            <p:nvPr/>
          </p:nvSpPr>
          <p:spPr>
            <a:xfrm>
              <a:off x="0" y="0"/>
              <a:ext cx="960026" cy="1070239"/>
            </a:xfrm>
            <a:custGeom>
              <a:avLst/>
              <a:gdLst/>
              <a:ahLst/>
              <a:cxnLst/>
              <a:rect l="l" t="t" r="r" b="b"/>
              <a:pathLst>
                <a:path w="960026" h="1070239">
                  <a:moveTo>
                    <a:pt x="480013" y="0"/>
                  </a:moveTo>
                  <a:cubicBezTo>
                    <a:pt x="214909" y="0"/>
                    <a:pt x="0" y="239581"/>
                    <a:pt x="0" y="535119"/>
                  </a:cubicBezTo>
                  <a:cubicBezTo>
                    <a:pt x="0" y="830658"/>
                    <a:pt x="214909" y="1070239"/>
                    <a:pt x="480013" y="1070239"/>
                  </a:cubicBezTo>
                  <a:cubicBezTo>
                    <a:pt x="745117" y="1070239"/>
                    <a:pt x="960026" y="830658"/>
                    <a:pt x="960026" y="535119"/>
                  </a:cubicBezTo>
                  <a:cubicBezTo>
                    <a:pt x="960026" y="239581"/>
                    <a:pt x="745117" y="0"/>
                    <a:pt x="480013" y="0"/>
                  </a:cubicBezTo>
                  <a:close/>
                </a:path>
              </a:pathLst>
            </a:custGeom>
            <a:solidFill>
              <a:srgbClr val="000000">
                <a:alpha val="0"/>
              </a:srgbClr>
            </a:solidFill>
            <a:ln w="9525" cap="sq">
              <a:solidFill>
                <a:srgbClr val="5960DC"/>
              </a:solidFill>
              <a:prstDash val="solid"/>
              <a:miter/>
            </a:ln>
          </p:spPr>
        </p:sp>
        <p:sp>
          <p:nvSpPr>
            <p:cNvPr id="5" name="TextBox 5"/>
            <p:cNvSpPr txBox="1"/>
            <p:nvPr/>
          </p:nvSpPr>
          <p:spPr>
            <a:xfrm>
              <a:off x="90002" y="62235"/>
              <a:ext cx="780021" cy="907669"/>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914400" y="-5093559"/>
            <a:ext cx="18778525" cy="9696548"/>
          </a:xfrm>
          <a:custGeom>
            <a:avLst/>
            <a:gdLst/>
            <a:ahLst/>
            <a:cxnLst/>
            <a:rect l="l" t="t" r="r" b="b"/>
            <a:pathLst>
              <a:path w="18778525" h="9696548">
                <a:moveTo>
                  <a:pt x="0" y="0"/>
                </a:moveTo>
                <a:lnTo>
                  <a:pt x="18778525" y="0"/>
                </a:lnTo>
                <a:lnTo>
                  <a:pt x="18778525" y="9696548"/>
                </a:lnTo>
                <a:lnTo>
                  <a:pt x="0" y="96965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766985" y="7261682"/>
            <a:ext cx="5814884" cy="4964457"/>
          </a:xfrm>
          <a:custGeom>
            <a:avLst/>
            <a:gdLst/>
            <a:ahLst/>
            <a:cxnLst/>
            <a:rect l="l" t="t" r="r" b="b"/>
            <a:pathLst>
              <a:path w="5814884" h="4964457">
                <a:moveTo>
                  <a:pt x="0" y="0"/>
                </a:moveTo>
                <a:lnTo>
                  <a:pt x="5814883" y="0"/>
                </a:lnTo>
                <a:lnTo>
                  <a:pt x="5814883" y="4964457"/>
                </a:lnTo>
                <a:lnTo>
                  <a:pt x="0" y="4964457"/>
                </a:lnTo>
                <a:lnTo>
                  <a:pt x="0" y="0"/>
                </a:lnTo>
                <a:close/>
              </a:path>
            </a:pathLst>
          </a:custGeom>
          <a:blipFill>
            <a:blip r:embed="rId5">
              <a:alphaModFix amt="46000"/>
            </a:blip>
            <a:stretch>
              <a:fillRect/>
            </a:stretch>
          </a:blipFill>
        </p:spPr>
      </p:sp>
      <p:grpSp>
        <p:nvGrpSpPr>
          <p:cNvPr id="8" name="Group 8"/>
          <p:cNvGrpSpPr/>
          <p:nvPr/>
        </p:nvGrpSpPr>
        <p:grpSpPr>
          <a:xfrm>
            <a:off x="6958329" y="6521255"/>
            <a:ext cx="957589" cy="95758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5960DC">
                      <a:alpha val="100000"/>
                    </a:srgbClr>
                  </a:gs>
                  <a:gs pos="100000">
                    <a:srgbClr val="FF99FF">
                      <a:alpha val="100000"/>
                    </a:srgbClr>
                  </a:gs>
                </a:gsLst>
                <a:lin ang="0"/>
              </a:gra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238190" y="2514937"/>
            <a:ext cx="4746745" cy="47467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028700" y="3981267"/>
            <a:ext cx="621722" cy="62172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2583708" y="2776570"/>
            <a:ext cx="4223480" cy="422348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6666" r="-16666"/>
              </a:stretch>
            </a:blipFill>
          </p:spPr>
        </p:sp>
      </p:grpSp>
      <p:grpSp>
        <p:nvGrpSpPr>
          <p:cNvPr id="19" name="Group 19"/>
          <p:cNvGrpSpPr/>
          <p:nvPr/>
        </p:nvGrpSpPr>
        <p:grpSpPr>
          <a:xfrm>
            <a:off x="7092676" y="6655602"/>
            <a:ext cx="688895" cy="68889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9144000" y="1043243"/>
            <a:ext cx="503422" cy="572070"/>
          </a:xfrm>
          <a:custGeom>
            <a:avLst/>
            <a:gdLst/>
            <a:ahLst/>
            <a:cxnLst/>
            <a:rect l="l" t="t" r="r" b="b"/>
            <a:pathLst>
              <a:path w="503422" h="572070">
                <a:moveTo>
                  <a:pt x="0" y="0"/>
                </a:moveTo>
                <a:lnTo>
                  <a:pt x="503422" y="0"/>
                </a:lnTo>
                <a:lnTo>
                  <a:pt x="503422" y="572071"/>
                </a:lnTo>
                <a:lnTo>
                  <a:pt x="0" y="5720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TextBox 23"/>
          <p:cNvSpPr txBox="1"/>
          <p:nvPr/>
        </p:nvSpPr>
        <p:spPr>
          <a:xfrm>
            <a:off x="9144000" y="2157014"/>
            <a:ext cx="7355471" cy="1343384"/>
          </a:xfrm>
          <a:prstGeom prst="rect">
            <a:avLst/>
          </a:prstGeom>
        </p:spPr>
        <p:txBody>
          <a:bodyPr lIns="0" tIns="0" rIns="0" bIns="0" rtlCol="0" anchor="t">
            <a:spAutoFit/>
          </a:bodyPr>
          <a:lstStyle/>
          <a:p>
            <a:pPr algn="l">
              <a:lnSpc>
                <a:spcPts val="10288"/>
              </a:lnSpc>
            </a:pPr>
            <a:r>
              <a:rPr lang="en-US" sz="9799" dirty="0">
                <a:solidFill>
                  <a:srgbClr val="1F2374"/>
                </a:solidFill>
                <a:latin typeface="Anton"/>
                <a:ea typeface="Anton"/>
                <a:cs typeface="Anton"/>
                <a:sym typeface="Anton"/>
              </a:rPr>
              <a:t>TUJUAN</a:t>
            </a:r>
          </a:p>
        </p:txBody>
      </p:sp>
      <p:sp>
        <p:nvSpPr>
          <p:cNvPr id="24" name="TextBox 24"/>
          <p:cNvSpPr txBox="1"/>
          <p:nvPr/>
        </p:nvSpPr>
        <p:spPr>
          <a:xfrm>
            <a:off x="9829800" y="1126615"/>
            <a:ext cx="2772175" cy="372745"/>
          </a:xfrm>
          <a:prstGeom prst="rect">
            <a:avLst/>
          </a:prstGeom>
        </p:spPr>
        <p:txBody>
          <a:bodyPr lIns="0" tIns="0" rIns="0" bIns="0" rtlCol="0" anchor="t">
            <a:spAutoFit/>
          </a:bodyPr>
          <a:lstStyle/>
          <a:p>
            <a:pPr algn="l">
              <a:lnSpc>
                <a:spcPts val="3079"/>
              </a:lnSpc>
              <a:spcBef>
                <a:spcPct val="0"/>
              </a:spcBef>
            </a:pPr>
            <a:r>
              <a:rPr lang="en-US" sz="2199" dirty="0" err="1">
                <a:solidFill>
                  <a:srgbClr val="000000"/>
                </a:solidFill>
                <a:latin typeface="Montserrat Bold"/>
                <a:ea typeface="Montserrat Bold"/>
                <a:cs typeface="Montserrat Bold"/>
                <a:sym typeface="Montserrat Bold"/>
              </a:rPr>
              <a:t>Rekayasa</a:t>
            </a:r>
            <a:r>
              <a:rPr lang="en-US" sz="2199" dirty="0">
                <a:solidFill>
                  <a:srgbClr val="000000"/>
                </a:solidFill>
                <a:latin typeface="Montserrat Bold"/>
                <a:ea typeface="Montserrat Bold"/>
                <a:cs typeface="Montserrat Bold"/>
                <a:sym typeface="Montserrat Bold"/>
              </a:rPr>
              <a:t> Fitur</a:t>
            </a:r>
          </a:p>
        </p:txBody>
      </p:sp>
      <p:sp>
        <p:nvSpPr>
          <p:cNvPr id="25" name="TextBox 25"/>
          <p:cNvSpPr txBox="1"/>
          <p:nvPr/>
        </p:nvSpPr>
        <p:spPr>
          <a:xfrm>
            <a:off x="9144000" y="3668642"/>
            <a:ext cx="7920383" cy="6184129"/>
          </a:xfrm>
          <a:prstGeom prst="rect">
            <a:avLst/>
          </a:prstGeom>
        </p:spPr>
        <p:txBody>
          <a:bodyPr lIns="0" tIns="0" rIns="0" bIns="0" rtlCol="0" anchor="t">
            <a:spAutoFit/>
          </a:bodyPr>
          <a:lstStyle/>
          <a:p>
            <a:pPr marL="0" lvl="0" indent="0" algn="l">
              <a:lnSpc>
                <a:spcPts val="5040"/>
              </a:lnSpc>
            </a:pPr>
            <a:r>
              <a:rPr lang="en-US" sz="4200" dirty="0" err="1">
                <a:solidFill>
                  <a:srgbClr val="000000"/>
                </a:solidFill>
                <a:latin typeface="Montserrat"/>
                <a:ea typeface="Montserrat"/>
                <a:cs typeface="Montserrat"/>
                <a:sym typeface="Montserrat"/>
              </a:rPr>
              <a:t>Tujuan</a:t>
            </a:r>
            <a:r>
              <a:rPr lang="en-US" sz="4200" dirty="0">
                <a:solidFill>
                  <a:srgbClr val="000000"/>
                </a:solidFill>
                <a:latin typeface="Montserrat"/>
                <a:ea typeface="Montserrat"/>
                <a:cs typeface="Montserrat"/>
                <a:sym typeface="Montserrat"/>
              </a:rPr>
              <a:t> </a:t>
            </a:r>
            <a:r>
              <a:rPr lang="en-US" sz="4200" dirty="0" err="1">
                <a:solidFill>
                  <a:srgbClr val="000000"/>
                </a:solidFill>
                <a:latin typeface="Montserrat"/>
                <a:ea typeface="Montserrat"/>
                <a:cs typeface="Montserrat"/>
                <a:sym typeface="Montserrat"/>
              </a:rPr>
              <a:t>dari</a:t>
            </a:r>
            <a:r>
              <a:rPr lang="en-US" sz="4200" dirty="0">
                <a:solidFill>
                  <a:srgbClr val="000000"/>
                </a:solidFill>
                <a:latin typeface="Montserrat"/>
                <a:ea typeface="Montserrat"/>
                <a:cs typeface="Montserrat"/>
                <a:sym typeface="Montserrat"/>
              </a:rPr>
              <a:t> </a:t>
            </a:r>
            <a:r>
              <a:rPr lang="en-US" sz="4200" dirty="0" err="1">
                <a:solidFill>
                  <a:srgbClr val="000000"/>
                </a:solidFill>
                <a:latin typeface="Montserrat"/>
                <a:ea typeface="Montserrat"/>
                <a:cs typeface="Montserrat"/>
                <a:sym typeface="Montserrat"/>
              </a:rPr>
              <a:t>analisis</a:t>
            </a:r>
            <a:r>
              <a:rPr lang="en-US" sz="4200" dirty="0">
                <a:solidFill>
                  <a:srgbClr val="000000"/>
                </a:solidFill>
                <a:latin typeface="Montserrat"/>
                <a:ea typeface="Montserrat"/>
                <a:cs typeface="Montserrat"/>
                <a:sym typeface="Montserrat"/>
              </a:rPr>
              <a:t> </a:t>
            </a:r>
            <a:r>
              <a:rPr lang="en-US" sz="4200" dirty="0" err="1">
                <a:solidFill>
                  <a:srgbClr val="000000"/>
                </a:solidFill>
                <a:latin typeface="Montserrat"/>
                <a:ea typeface="Montserrat"/>
                <a:cs typeface="Montserrat"/>
                <a:sym typeface="Montserrat"/>
              </a:rPr>
              <a:t>ini</a:t>
            </a:r>
            <a:r>
              <a:rPr lang="en-US" sz="4200" dirty="0">
                <a:solidFill>
                  <a:srgbClr val="000000"/>
                </a:solidFill>
                <a:latin typeface="Montserrat"/>
                <a:ea typeface="Montserrat"/>
                <a:cs typeface="Montserrat"/>
                <a:sym typeface="Montserrat"/>
              </a:rPr>
              <a:t> </a:t>
            </a:r>
            <a:r>
              <a:rPr lang="en-US" sz="4200" dirty="0" err="1">
                <a:solidFill>
                  <a:srgbClr val="000000"/>
                </a:solidFill>
                <a:latin typeface="Montserrat"/>
                <a:ea typeface="Montserrat"/>
                <a:cs typeface="Montserrat"/>
                <a:sym typeface="Montserrat"/>
              </a:rPr>
              <a:t>untuk</a:t>
            </a:r>
            <a:r>
              <a:rPr lang="en-US" sz="4200" dirty="0">
                <a:solidFill>
                  <a:srgbClr val="000000"/>
                </a:solidFill>
                <a:latin typeface="Montserrat"/>
                <a:ea typeface="Montserrat"/>
                <a:cs typeface="Montserrat"/>
                <a:sym typeface="Montserrat"/>
              </a:rPr>
              <a:t> </a:t>
            </a:r>
            <a:r>
              <a:rPr lang="en-US" sz="4200" dirty="0" err="1">
                <a:solidFill>
                  <a:srgbClr val="000000"/>
                </a:solidFill>
                <a:latin typeface="Montserrat"/>
                <a:ea typeface="Montserrat"/>
                <a:cs typeface="Montserrat"/>
                <a:sym typeface="Montserrat"/>
              </a:rPr>
              <a:t>mengetahui</a:t>
            </a:r>
            <a:r>
              <a:rPr lang="en-US" sz="4200" u="none" dirty="0">
                <a:solidFill>
                  <a:srgbClr val="000000"/>
                </a:solidFill>
                <a:latin typeface="Montserrat"/>
                <a:ea typeface="Montserrat"/>
                <a:cs typeface="Montserrat"/>
                <a:sym typeface="Montserrat"/>
              </a:rPr>
              <a:t>: </a:t>
            </a:r>
          </a:p>
          <a:p>
            <a:pPr marL="906780" lvl="1" indent="-453390" algn="l">
              <a:lnSpc>
                <a:spcPts val="5040"/>
              </a:lnSpc>
              <a:buFont typeface="Arial"/>
              <a:buChar char="•"/>
            </a:pPr>
            <a:r>
              <a:rPr lang="en-US" sz="4200" u="none" dirty="0" err="1">
                <a:solidFill>
                  <a:srgbClr val="000000"/>
                </a:solidFill>
                <a:latin typeface="Montserrat"/>
                <a:ea typeface="Montserrat"/>
                <a:cs typeface="Montserrat"/>
                <a:sym typeface="Montserrat"/>
              </a:rPr>
              <a:t>Tren</a:t>
            </a:r>
            <a:r>
              <a:rPr lang="en-US" sz="4200" u="none" dirty="0">
                <a:solidFill>
                  <a:srgbClr val="000000"/>
                </a:solidFill>
                <a:latin typeface="Montserrat"/>
                <a:ea typeface="Montserrat"/>
                <a:cs typeface="Montserrat"/>
                <a:sym typeface="Montserrat"/>
              </a:rPr>
              <a:t> </a:t>
            </a:r>
            <a:r>
              <a:rPr lang="en-US" sz="4200" dirty="0" err="1">
                <a:solidFill>
                  <a:srgbClr val="000000"/>
                </a:solidFill>
                <a:latin typeface="Montserrat"/>
                <a:ea typeface="Montserrat"/>
                <a:cs typeface="Montserrat"/>
                <a:sym typeface="Montserrat"/>
              </a:rPr>
              <a:t>M</a:t>
            </a:r>
            <a:r>
              <a:rPr lang="en-US" sz="4200" u="none" dirty="0" err="1">
                <a:solidFill>
                  <a:srgbClr val="000000"/>
                </a:solidFill>
                <a:latin typeface="Montserrat"/>
                <a:ea typeface="Montserrat"/>
                <a:cs typeface="Montserrat"/>
                <a:sym typeface="Montserrat"/>
              </a:rPr>
              <a:t>usik</a:t>
            </a:r>
            <a:r>
              <a:rPr lang="en-US" sz="4200" u="none" dirty="0">
                <a:solidFill>
                  <a:srgbClr val="000000"/>
                </a:solidFill>
                <a:latin typeface="Montserrat"/>
                <a:ea typeface="Montserrat"/>
                <a:cs typeface="Montserrat"/>
                <a:sym typeface="Montserrat"/>
              </a:rPr>
              <a:t> </a:t>
            </a:r>
          </a:p>
          <a:p>
            <a:pPr marL="906780" lvl="1" indent="-453390" algn="l">
              <a:lnSpc>
                <a:spcPts val="5040"/>
              </a:lnSpc>
              <a:buFont typeface="Arial"/>
              <a:buChar char="•"/>
            </a:pPr>
            <a:r>
              <a:rPr lang="en-US" sz="4200" u="none" dirty="0">
                <a:solidFill>
                  <a:srgbClr val="000000"/>
                </a:solidFill>
                <a:latin typeface="Montserrat"/>
                <a:ea typeface="Montserrat"/>
                <a:cs typeface="Montserrat"/>
                <a:sym typeface="Montserrat"/>
              </a:rPr>
              <a:t>Artis </a:t>
            </a:r>
            <a:r>
              <a:rPr lang="en-US" sz="4200" u="none" dirty="0" err="1">
                <a:solidFill>
                  <a:srgbClr val="000000"/>
                </a:solidFill>
                <a:latin typeface="Montserrat"/>
                <a:ea typeface="Montserrat"/>
                <a:cs typeface="Montserrat"/>
                <a:sym typeface="Montserrat"/>
              </a:rPr>
              <a:t>Dengan</a:t>
            </a:r>
            <a:r>
              <a:rPr lang="en-US" sz="4200" u="none" dirty="0">
                <a:solidFill>
                  <a:srgbClr val="000000"/>
                </a:solidFill>
                <a:latin typeface="Montserrat"/>
                <a:ea typeface="Montserrat"/>
                <a:cs typeface="Montserrat"/>
                <a:sym typeface="Montserrat"/>
              </a:rPr>
              <a:t> </a:t>
            </a:r>
            <a:r>
              <a:rPr lang="en-US" sz="4200" u="none" dirty="0" err="1">
                <a:solidFill>
                  <a:srgbClr val="000000"/>
                </a:solidFill>
                <a:latin typeface="Montserrat"/>
                <a:ea typeface="Montserrat"/>
                <a:cs typeface="Montserrat"/>
                <a:sym typeface="Montserrat"/>
              </a:rPr>
              <a:t>Jumlah</a:t>
            </a:r>
            <a:r>
              <a:rPr lang="en-US" sz="4200" u="none" dirty="0">
                <a:solidFill>
                  <a:srgbClr val="000000"/>
                </a:solidFill>
                <a:latin typeface="Montserrat"/>
                <a:ea typeface="Montserrat"/>
                <a:cs typeface="Montserrat"/>
                <a:sym typeface="Montserrat"/>
              </a:rPr>
              <a:t> </a:t>
            </a:r>
            <a:r>
              <a:rPr lang="en-US" sz="4200" u="none" dirty="0" err="1">
                <a:solidFill>
                  <a:srgbClr val="000000"/>
                </a:solidFill>
                <a:latin typeface="Montserrat"/>
                <a:ea typeface="Montserrat"/>
                <a:cs typeface="Montserrat"/>
                <a:sym typeface="Montserrat"/>
              </a:rPr>
              <a:t>Rilis</a:t>
            </a:r>
            <a:r>
              <a:rPr lang="en-US" sz="4200" u="none" dirty="0">
                <a:solidFill>
                  <a:srgbClr val="000000"/>
                </a:solidFill>
                <a:latin typeface="Montserrat"/>
                <a:ea typeface="Montserrat"/>
                <a:cs typeface="Montserrat"/>
                <a:sym typeface="Montserrat"/>
              </a:rPr>
              <a:t> </a:t>
            </a:r>
            <a:r>
              <a:rPr lang="en-US" sz="4200" u="none" dirty="0" err="1">
                <a:solidFill>
                  <a:srgbClr val="000000"/>
                </a:solidFill>
                <a:latin typeface="Montserrat"/>
                <a:ea typeface="Montserrat"/>
                <a:cs typeface="Montserrat"/>
                <a:sym typeface="Montserrat"/>
              </a:rPr>
              <a:t>Lagu</a:t>
            </a:r>
            <a:r>
              <a:rPr lang="en-US" sz="4200" u="none" dirty="0">
                <a:solidFill>
                  <a:srgbClr val="000000"/>
                </a:solidFill>
                <a:latin typeface="Montserrat"/>
                <a:ea typeface="Montserrat"/>
                <a:cs typeface="Montserrat"/>
                <a:sym typeface="Montserrat"/>
              </a:rPr>
              <a:t> </a:t>
            </a:r>
            <a:r>
              <a:rPr lang="en-US" sz="4200" u="none" dirty="0" err="1">
                <a:solidFill>
                  <a:srgbClr val="000000"/>
                </a:solidFill>
                <a:latin typeface="Montserrat"/>
                <a:ea typeface="Montserrat"/>
                <a:cs typeface="Montserrat"/>
                <a:sym typeface="Montserrat"/>
              </a:rPr>
              <a:t>Terbanyak</a:t>
            </a:r>
            <a:endParaRPr lang="en-US" sz="4200" u="none" dirty="0">
              <a:solidFill>
                <a:srgbClr val="000000"/>
              </a:solidFill>
              <a:latin typeface="Montserrat"/>
              <a:ea typeface="Montserrat"/>
              <a:cs typeface="Montserrat"/>
              <a:sym typeface="Montserrat"/>
            </a:endParaRPr>
          </a:p>
          <a:p>
            <a:pPr marL="906780" lvl="1" indent="-453390" algn="l">
              <a:lnSpc>
                <a:spcPts val="5040"/>
              </a:lnSpc>
              <a:buFont typeface="Arial"/>
              <a:buChar char="•"/>
            </a:pPr>
            <a:r>
              <a:rPr lang="en-US" sz="4200" dirty="0" err="1">
                <a:solidFill>
                  <a:srgbClr val="000000"/>
                </a:solidFill>
                <a:latin typeface="Montserrat"/>
                <a:ea typeface="Montserrat"/>
                <a:cs typeface="Montserrat"/>
                <a:sym typeface="Montserrat"/>
              </a:rPr>
              <a:t>Tren</a:t>
            </a:r>
            <a:r>
              <a:rPr lang="en-US" sz="4200" dirty="0">
                <a:solidFill>
                  <a:srgbClr val="000000"/>
                </a:solidFill>
                <a:latin typeface="Montserrat"/>
                <a:ea typeface="Montserrat"/>
                <a:cs typeface="Montserrat"/>
                <a:sym typeface="Montserrat"/>
              </a:rPr>
              <a:t> </a:t>
            </a:r>
            <a:r>
              <a:rPr lang="en-US" sz="4200" dirty="0" err="1">
                <a:solidFill>
                  <a:srgbClr val="000000"/>
                </a:solidFill>
                <a:latin typeface="Montserrat"/>
                <a:ea typeface="Montserrat"/>
                <a:cs typeface="Montserrat"/>
                <a:sym typeface="Montserrat"/>
              </a:rPr>
              <a:t>Musik</a:t>
            </a:r>
            <a:r>
              <a:rPr lang="en-US" sz="4200" dirty="0">
                <a:solidFill>
                  <a:srgbClr val="000000"/>
                </a:solidFill>
                <a:latin typeface="Montserrat"/>
                <a:ea typeface="Montserrat"/>
                <a:cs typeface="Montserrat"/>
                <a:sym typeface="Montserrat"/>
              </a:rPr>
              <a:t> Dari </a:t>
            </a:r>
            <a:r>
              <a:rPr lang="en-US" sz="4200" dirty="0" err="1">
                <a:solidFill>
                  <a:srgbClr val="000000"/>
                </a:solidFill>
                <a:latin typeface="Montserrat"/>
                <a:ea typeface="Montserrat"/>
                <a:cs typeface="Montserrat"/>
                <a:sym typeface="Montserrat"/>
              </a:rPr>
              <a:t>Tahun</a:t>
            </a:r>
            <a:r>
              <a:rPr lang="en-US" sz="4200" dirty="0">
                <a:solidFill>
                  <a:srgbClr val="000000"/>
                </a:solidFill>
                <a:latin typeface="Montserrat"/>
                <a:ea typeface="Montserrat"/>
                <a:cs typeface="Montserrat"/>
                <a:sym typeface="Montserrat"/>
              </a:rPr>
              <a:t> </a:t>
            </a:r>
            <a:r>
              <a:rPr lang="en-US" sz="4200" dirty="0" err="1">
                <a:solidFill>
                  <a:srgbClr val="000000"/>
                </a:solidFill>
                <a:latin typeface="Montserrat"/>
                <a:ea typeface="Montserrat"/>
                <a:cs typeface="Montserrat"/>
                <a:sym typeface="Montserrat"/>
              </a:rPr>
              <a:t>Ke</a:t>
            </a:r>
            <a:r>
              <a:rPr lang="en-US" sz="4200" dirty="0">
                <a:solidFill>
                  <a:srgbClr val="000000"/>
                </a:solidFill>
                <a:latin typeface="Montserrat"/>
                <a:ea typeface="Montserrat"/>
                <a:cs typeface="Montserrat"/>
                <a:sym typeface="Montserrat"/>
              </a:rPr>
              <a:t> </a:t>
            </a:r>
            <a:r>
              <a:rPr lang="en-US" sz="4200" dirty="0" err="1">
                <a:solidFill>
                  <a:srgbClr val="000000"/>
                </a:solidFill>
                <a:latin typeface="Montserrat"/>
                <a:ea typeface="Montserrat"/>
                <a:cs typeface="Montserrat"/>
                <a:sym typeface="Montserrat"/>
              </a:rPr>
              <a:t>Tahun</a:t>
            </a:r>
            <a:endParaRPr lang="en-US" sz="4200" dirty="0">
              <a:solidFill>
                <a:srgbClr val="000000"/>
              </a:solidFill>
              <a:latin typeface="Montserrat"/>
              <a:ea typeface="Montserrat"/>
              <a:cs typeface="Montserrat"/>
              <a:sym typeface="Montserrat"/>
            </a:endParaRPr>
          </a:p>
          <a:p>
            <a:pPr marL="906780" lvl="1" indent="-453390" algn="l">
              <a:lnSpc>
                <a:spcPts val="5040"/>
              </a:lnSpc>
              <a:buFont typeface="Arial"/>
              <a:buChar char="•"/>
            </a:pPr>
            <a:r>
              <a:rPr lang="en-US" sz="4200" u="none" dirty="0" err="1">
                <a:solidFill>
                  <a:srgbClr val="000000"/>
                </a:solidFill>
                <a:latin typeface="Montserrat"/>
                <a:ea typeface="Montserrat"/>
                <a:cs typeface="Montserrat"/>
                <a:sym typeface="Montserrat"/>
              </a:rPr>
              <a:t>Popularitas</a:t>
            </a:r>
            <a:r>
              <a:rPr lang="en-US" sz="4200" u="none" dirty="0">
                <a:solidFill>
                  <a:srgbClr val="000000"/>
                </a:solidFill>
                <a:latin typeface="Montserrat"/>
                <a:ea typeface="Montserrat"/>
                <a:cs typeface="Montserrat"/>
                <a:sym typeface="Montserrat"/>
              </a:rPr>
              <a:t> </a:t>
            </a:r>
            <a:r>
              <a:rPr lang="en-US" sz="4200" u="none" dirty="0" err="1">
                <a:solidFill>
                  <a:srgbClr val="000000"/>
                </a:solidFill>
                <a:latin typeface="Montserrat"/>
                <a:ea typeface="Montserrat"/>
                <a:cs typeface="Montserrat"/>
                <a:sym typeface="Montserrat"/>
              </a:rPr>
              <a:t>Lagu</a:t>
            </a:r>
            <a:r>
              <a:rPr lang="en-US" sz="4200" u="none" dirty="0">
                <a:solidFill>
                  <a:srgbClr val="000000"/>
                </a:solidFill>
                <a:latin typeface="Montserrat"/>
                <a:ea typeface="Montserrat"/>
                <a:cs typeface="Montserrat"/>
                <a:sym typeface="Montserrat"/>
              </a:rPr>
              <a:t> </a:t>
            </a:r>
            <a:r>
              <a:rPr lang="en-US" sz="4200" u="none" dirty="0" err="1">
                <a:solidFill>
                  <a:srgbClr val="000000"/>
                </a:solidFill>
                <a:latin typeface="Montserrat"/>
                <a:ea typeface="Montserrat"/>
                <a:cs typeface="Montserrat"/>
                <a:sym typeface="Montserrat"/>
              </a:rPr>
              <a:t>Beserta</a:t>
            </a:r>
            <a:r>
              <a:rPr lang="en-US" sz="4200" u="none" dirty="0">
                <a:solidFill>
                  <a:srgbClr val="000000"/>
                </a:solidFill>
                <a:latin typeface="Montserrat"/>
                <a:ea typeface="Montserrat"/>
                <a:cs typeface="Montserrat"/>
                <a:sym typeface="Montserrat"/>
              </a:rPr>
              <a:t> </a:t>
            </a:r>
            <a:r>
              <a:rPr lang="en-US" sz="4200" u="none" dirty="0" err="1">
                <a:solidFill>
                  <a:srgbClr val="000000"/>
                </a:solidFill>
                <a:latin typeface="Montserrat"/>
                <a:ea typeface="Montserrat"/>
                <a:cs typeface="Montserrat"/>
                <a:sym typeface="Montserrat"/>
              </a:rPr>
              <a:t>Tahu</a:t>
            </a:r>
            <a:r>
              <a:rPr lang="en-US" sz="4200" dirty="0" err="1">
                <a:solidFill>
                  <a:srgbClr val="000000"/>
                </a:solidFill>
                <a:latin typeface="Montserrat"/>
                <a:ea typeface="Montserrat"/>
                <a:cs typeface="Montserrat"/>
                <a:sym typeface="Montserrat"/>
              </a:rPr>
              <a:t>n</a:t>
            </a:r>
            <a:r>
              <a:rPr lang="en-US" sz="4200" dirty="0">
                <a:solidFill>
                  <a:srgbClr val="000000"/>
                </a:solidFill>
                <a:latin typeface="Montserrat"/>
                <a:ea typeface="Montserrat"/>
                <a:cs typeface="Montserrat"/>
                <a:sym typeface="Montserrat"/>
              </a:rPr>
              <a:t> </a:t>
            </a:r>
            <a:r>
              <a:rPr lang="en-US" sz="4200" dirty="0" err="1">
                <a:solidFill>
                  <a:srgbClr val="000000"/>
                </a:solidFill>
                <a:latin typeface="Montserrat"/>
                <a:ea typeface="Montserrat"/>
                <a:cs typeface="Montserrat"/>
                <a:sym typeface="Montserrat"/>
              </a:rPr>
              <a:t>Rilisnya</a:t>
            </a:r>
            <a:endParaRPr lang="en-US" sz="4200" u="none" dirty="0">
              <a:solidFill>
                <a:srgbClr val="000000"/>
              </a:solidFill>
              <a:latin typeface="Montserrat"/>
              <a:ea typeface="Montserrat"/>
              <a:cs typeface="Montserrat"/>
              <a:sym typeface="Montserrat"/>
            </a:endParaRPr>
          </a:p>
          <a:p>
            <a:pPr algn="just">
              <a:lnSpc>
                <a:spcPts val="3499"/>
              </a:lnSpc>
              <a:spcBef>
                <a:spcPct val="0"/>
              </a:spcBef>
            </a:pPr>
            <a:endParaRPr lang="en-US" sz="2499" dirty="0">
              <a:solidFill>
                <a:srgbClr val="000000"/>
              </a:solidFill>
              <a:latin typeface="Raleway Medium"/>
              <a:ea typeface="Raleway Medium"/>
              <a:cs typeface="Raleway Medium"/>
              <a:sym typeface="Raleway Medium"/>
            </a:endParaRPr>
          </a:p>
        </p:txBody>
      </p:sp>
      <p:sp>
        <p:nvSpPr>
          <p:cNvPr id="26" name="Freeform 26"/>
          <p:cNvSpPr/>
          <p:nvPr/>
        </p:nvSpPr>
        <p:spPr>
          <a:xfrm>
            <a:off x="16732846" y="9576221"/>
            <a:ext cx="663074" cy="379761"/>
          </a:xfrm>
          <a:custGeom>
            <a:avLst/>
            <a:gdLst/>
            <a:ahLst/>
            <a:cxnLst/>
            <a:rect l="l" t="t" r="r" b="b"/>
            <a:pathLst>
              <a:path w="663074" h="379761">
                <a:moveTo>
                  <a:pt x="0" y="0"/>
                </a:moveTo>
                <a:lnTo>
                  <a:pt x="663074" y="0"/>
                </a:lnTo>
                <a:lnTo>
                  <a:pt x="663074" y="379761"/>
                </a:lnTo>
                <a:lnTo>
                  <a:pt x="0" y="37976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7" name="Group 27"/>
          <p:cNvGrpSpPr/>
          <p:nvPr/>
        </p:nvGrpSpPr>
        <p:grpSpPr>
          <a:xfrm>
            <a:off x="4367693" y="8634669"/>
            <a:ext cx="243870" cy="243870"/>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2465489" y="-290144"/>
            <a:ext cx="9993248" cy="8531735"/>
          </a:xfrm>
          <a:custGeom>
            <a:avLst/>
            <a:gdLst/>
            <a:ahLst/>
            <a:cxnLst/>
            <a:rect l="l" t="t" r="r" b="b"/>
            <a:pathLst>
              <a:path w="9993248" h="8531735">
                <a:moveTo>
                  <a:pt x="0" y="0"/>
                </a:moveTo>
                <a:lnTo>
                  <a:pt x="9993247" y="0"/>
                </a:lnTo>
                <a:lnTo>
                  <a:pt x="9993247" y="8531735"/>
                </a:lnTo>
                <a:lnTo>
                  <a:pt x="0" y="8531735"/>
                </a:lnTo>
                <a:lnTo>
                  <a:pt x="0" y="0"/>
                </a:lnTo>
                <a:close/>
              </a:path>
            </a:pathLst>
          </a:custGeom>
          <a:blipFill>
            <a:blip r:embed="rId3">
              <a:alphaModFix amt="46000"/>
            </a:blip>
            <a:stretch>
              <a:fillRect/>
            </a:stretch>
          </a:blipFill>
        </p:spPr>
      </p:sp>
      <p:sp>
        <p:nvSpPr>
          <p:cNvPr id="4" name="Freeform 4"/>
          <p:cNvSpPr/>
          <p:nvPr/>
        </p:nvSpPr>
        <p:spPr>
          <a:xfrm>
            <a:off x="1066800" y="2380598"/>
            <a:ext cx="6918063" cy="5525803"/>
          </a:xfrm>
          <a:custGeom>
            <a:avLst/>
            <a:gdLst/>
            <a:ahLst/>
            <a:cxnLst/>
            <a:rect l="l" t="t" r="r" b="b"/>
            <a:pathLst>
              <a:path w="6918063" h="5525803">
                <a:moveTo>
                  <a:pt x="0" y="0"/>
                </a:moveTo>
                <a:lnTo>
                  <a:pt x="6918063" y="0"/>
                </a:lnTo>
                <a:lnTo>
                  <a:pt x="6918063" y="5525802"/>
                </a:lnTo>
                <a:lnTo>
                  <a:pt x="0" y="5525802"/>
                </a:lnTo>
                <a:lnTo>
                  <a:pt x="0" y="0"/>
                </a:lnTo>
                <a:close/>
              </a:path>
            </a:pathLst>
          </a:custGeom>
          <a:blipFill>
            <a:blip r:embed="rId4"/>
            <a:stretch>
              <a:fillRect/>
            </a:stretch>
          </a:blipFill>
        </p:spPr>
      </p:sp>
      <p:sp>
        <p:nvSpPr>
          <p:cNvPr id="5" name="Freeform 5"/>
          <p:cNvSpPr/>
          <p:nvPr/>
        </p:nvSpPr>
        <p:spPr>
          <a:xfrm>
            <a:off x="9144000" y="886780"/>
            <a:ext cx="503422" cy="572070"/>
          </a:xfrm>
          <a:custGeom>
            <a:avLst/>
            <a:gdLst/>
            <a:ahLst/>
            <a:cxnLst/>
            <a:rect l="l" t="t" r="r" b="b"/>
            <a:pathLst>
              <a:path w="503422" h="572070">
                <a:moveTo>
                  <a:pt x="0" y="0"/>
                </a:moveTo>
                <a:lnTo>
                  <a:pt x="503422" y="0"/>
                </a:lnTo>
                <a:lnTo>
                  <a:pt x="503422" y="572070"/>
                </a:lnTo>
                <a:lnTo>
                  <a:pt x="0" y="5720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596226" y="9488261"/>
            <a:ext cx="663074" cy="379761"/>
          </a:xfrm>
          <a:custGeom>
            <a:avLst/>
            <a:gdLst/>
            <a:ahLst/>
            <a:cxnLst/>
            <a:rect l="l" t="t" r="r" b="b"/>
            <a:pathLst>
              <a:path w="663074" h="379761">
                <a:moveTo>
                  <a:pt x="0" y="0"/>
                </a:moveTo>
                <a:lnTo>
                  <a:pt x="663074" y="0"/>
                </a:lnTo>
                <a:lnTo>
                  <a:pt x="663074" y="379761"/>
                </a:lnTo>
                <a:lnTo>
                  <a:pt x="0" y="3797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827914" y="0"/>
            <a:ext cx="7315200" cy="2646772"/>
          </a:xfrm>
          <a:custGeom>
            <a:avLst/>
            <a:gdLst/>
            <a:ahLst/>
            <a:cxnLst/>
            <a:rect l="l" t="t" r="r" b="b"/>
            <a:pathLst>
              <a:path w="7315200" h="2646772">
                <a:moveTo>
                  <a:pt x="0" y="0"/>
                </a:moveTo>
                <a:lnTo>
                  <a:pt x="7315200" y="0"/>
                </a:lnTo>
                <a:lnTo>
                  <a:pt x="7315200" y="2646772"/>
                </a:lnTo>
                <a:lnTo>
                  <a:pt x="0" y="26467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9144000" y="1733829"/>
            <a:ext cx="7920383" cy="2642971"/>
          </a:xfrm>
          <a:prstGeom prst="rect">
            <a:avLst/>
          </a:prstGeom>
        </p:spPr>
        <p:txBody>
          <a:bodyPr lIns="0" tIns="0" rIns="0" bIns="0" rtlCol="0" anchor="t">
            <a:spAutoFit/>
          </a:bodyPr>
          <a:lstStyle/>
          <a:p>
            <a:pPr algn="l">
              <a:lnSpc>
                <a:spcPts val="10288"/>
              </a:lnSpc>
            </a:pPr>
            <a:r>
              <a:rPr lang="en-US" sz="9799">
                <a:solidFill>
                  <a:srgbClr val="1F2374"/>
                </a:solidFill>
                <a:latin typeface="Anton"/>
                <a:ea typeface="Anton"/>
                <a:cs typeface="Anton"/>
                <a:sym typeface="Anton"/>
              </a:rPr>
              <a:t>KONSEP DASAR DAN KLASIFIKASI</a:t>
            </a:r>
          </a:p>
        </p:txBody>
      </p:sp>
      <p:sp>
        <p:nvSpPr>
          <p:cNvPr id="9" name="TextBox 9"/>
          <p:cNvSpPr txBox="1"/>
          <p:nvPr/>
        </p:nvSpPr>
        <p:spPr>
          <a:xfrm>
            <a:off x="9856081" y="992158"/>
            <a:ext cx="2772175" cy="37274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Montserrat Bold"/>
                <a:ea typeface="Montserrat Bold"/>
                <a:cs typeface="Montserrat Bold"/>
                <a:sym typeface="Montserrat Bold"/>
              </a:rPr>
              <a:t>Rekayasa Fitur</a:t>
            </a:r>
          </a:p>
        </p:txBody>
      </p:sp>
      <p:sp>
        <p:nvSpPr>
          <p:cNvPr id="10" name="TextBox 10"/>
          <p:cNvSpPr txBox="1"/>
          <p:nvPr/>
        </p:nvSpPr>
        <p:spPr>
          <a:xfrm>
            <a:off x="9144000" y="4453000"/>
            <a:ext cx="7920383" cy="4452886"/>
          </a:xfrm>
          <a:prstGeom prst="rect">
            <a:avLst/>
          </a:prstGeom>
        </p:spPr>
        <p:txBody>
          <a:bodyPr lIns="0" tIns="0" rIns="0" bIns="0" rtlCol="0" anchor="t">
            <a:spAutoFit/>
          </a:bodyPr>
          <a:lstStyle/>
          <a:p>
            <a:pPr algn="just">
              <a:lnSpc>
                <a:spcPts val="3499"/>
              </a:lnSpc>
            </a:pPr>
            <a:r>
              <a:rPr lang="en-US" sz="2499" dirty="0" err="1">
                <a:solidFill>
                  <a:srgbClr val="000000"/>
                </a:solidFill>
                <a:latin typeface="Raleway Medium"/>
                <a:ea typeface="Raleway Medium"/>
                <a:cs typeface="Raleway Medium"/>
                <a:sym typeface="Raleway Medium"/>
              </a:rPr>
              <a:t>Menjelaskan</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konsep-konsep</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utama</a:t>
            </a:r>
            <a:r>
              <a:rPr lang="en-US" sz="2499" dirty="0">
                <a:solidFill>
                  <a:srgbClr val="000000"/>
                </a:solidFill>
                <a:latin typeface="Raleway Medium"/>
                <a:ea typeface="Raleway Medium"/>
                <a:cs typeface="Raleway Medium"/>
                <a:sym typeface="Raleway Medium"/>
              </a:rPr>
              <a:t> yang </a:t>
            </a:r>
            <a:r>
              <a:rPr lang="en-US" sz="2499" dirty="0" err="1">
                <a:solidFill>
                  <a:srgbClr val="000000"/>
                </a:solidFill>
                <a:latin typeface="Raleway Medium"/>
                <a:ea typeface="Raleway Medium"/>
                <a:cs typeface="Raleway Medium"/>
                <a:sym typeface="Raleway Medium"/>
              </a:rPr>
              <a:t>relevan</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dengan</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proyek</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pengumpulan</a:t>
            </a:r>
            <a:r>
              <a:rPr lang="en-US" sz="2499" dirty="0">
                <a:solidFill>
                  <a:srgbClr val="000000"/>
                </a:solidFill>
                <a:latin typeface="Raleway Medium"/>
                <a:ea typeface="Raleway Medium"/>
                <a:cs typeface="Raleway Medium"/>
                <a:sym typeface="Raleway Medium"/>
              </a:rPr>
              <a:t> dan </a:t>
            </a:r>
            <a:r>
              <a:rPr lang="en-US" sz="2499" dirty="0" err="1">
                <a:solidFill>
                  <a:srgbClr val="000000"/>
                </a:solidFill>
                <a:latin typeface="Raleway Medium"/>
                <a:ea typeface="Raleway Medium"/>
                <a:cs typeface="Raleway Medium"/>
                <a:sym typeface="Raleway Medium"/>
              </a:rPr>
              <a:t>analisis</a:t>
            </a:r>
            <a:r>
              <a:rPr lang="en-US" sz="2499" dirty="0">
                <a:solidFill>
                  <a:srgbClr val="000000"/>
                </a:solidFill>
                <a:latin typeface="Raleway Medium"/>
                <a:ea typeface="Raleway Medium"/>
                <a:cs typeface="Raleway Medium"/>
                <a:sym typeface="Raleway Medium"/>
              </a:rPr>
              <a:t> dataset </a:t>
            </a:r>
            <a:r>
              <a:rPr lang="en-US" sz="2499" dirty="0" err="1">
                <a:solidFill>
                  <a:srgbClr val="000000"/>
                </a:solidFill>
                <a:latin typeface="Raleway Medium"/>
                <a:ea typeface="Raleway Medium"/>
                <a:cs typeface="Raleway Medium"/>
                <a:sym typeface="Raleway Medium"/>
              </a:rPr>
              <a:t>dari</a:t>
            </a:r>
            <a:r>
              <a:rPr lang="en-US" sz="2499" dirty="0">
                <a:solidFill>
                  <a:srgbClr val="000000"/>
                </a:solidFill>
                <a:latin typeface="Raleway Medium"/>
                <a:ea typeface="Raleway Medium"/>
                <a:cs typeface="Raleway Medium"/>
                <a:sym typeface="Raleway Medium"/>
              </a:rPr>
              <a:t> Spotify.</a:t>
            </a:r>
          </a:p>
          <a:p>
            <a:pPr algn="just">
              <a:lnSpc>
                <a:spcPts val="3499"/>
              </a:lnSpc>
            </a:pPr>
            <a:endParaRPr lang="en-US" sz="2499" dirty="0">
              <a:solidFill>
                <a:srgbClr val="000000"/>
              </a:solidFill>
              <a:latin typeface="Raleway Medium"/>
              <a:ea typeface="Raleway Medium"/>
              <a:cs typeface="Raleway Medium"/>
              <a:sym typeface="Raleway Medium"/>
            </a:endParaRPr>
          </a:p>
          <a:p>
            <a:pPr algn="just">
              <a:lnSpc>
                <a:spcPts val="3499"/>
              </a:lnSpc>
              <a:spcBef>
                <a:spcPct val="0"/>
              </a:spcBef>
            </a:pPr>
            <a:r>
              <a:rPr lang="en-US" sz="2499" dirty="0" err="1">
                <a:solidFill>
                  <a:srgbClr val="000000"/>
                </a:solidFill>
                <a:latin typeface="Raleway Bold"/>
                <a:ea typeface="Raleway Bold"/>
                <a:cs typeface="Raleway Bold"/>
                <a:sym typeface="Raleway Bold"/>
              </a:rPr>
              <a:t>Klasifikasi</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adalah</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teknik</a:t>
            </a:r>
            <a:r>
              <a:rPr lang="en-US" sz="2499" dirty="0">
                <a:solidFill>
                  <a:srgbClr val="000000"/>
                </a:solidFill>
                <a:latin typeface="Raleway Medium"/>
                <a:ea typeface="Raleway Medium"/>
                <a:cs typeface="Raleway Medium"/>
                <a:sym typeface="Raleway Medium"/>
              </a:rPr>
              <a:t> machine learning yang </a:t>
            </a:r>
            <a:r>
              <a:rPr lang="en-US" sz="2499" dirty="0" err="1">
                <a:solidFill>
                  <a:srgbClr val="000000"/>
                </a:solidFill>
                <a:latin typeface="Raleway Medium"/>
                <a:ea typeface="Raleway Medium"/>
                <a:cs typeface="Raleway Medium"/>
                <a:sym typeface="Raleway Medium"/>
              </a:rPr>
              <a:t>digunakan</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untuk</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mengkategorikan</a:t>
            </a:r>
            <a:r>
              <a:rPr lang="en-US" sz="2499" dirty="0">
                <a:solidFill>
                  <a:srgbClr val="000000"/>
                </a:solidFill>
                <a:latin typeface="Raleway Medium"/>
                <a:ea typeface="Raleway Medium"/>
                <a:cs typeface="Raleway Medium"/>
                <a:sym typeface="Raleway Medium"/>
              </a:rPr>
              <a:t> data </a:t>
            </a:r>
            <a:r>
              <a:rPr lang="en-US" sz="2499" dirty="0" err="1">
                <a:solidFill>
                  <a:srgbClr val="000000"/>
                </a:solidFill>
                <a:latin typeface="Raleway Medium"/>
                <a:ea typeface="Raleway Medium"/>
                <a:cs typeface="Raleway Medium"/>
                <a:sym typeface="Raleway Medium"/>
              </a:rPr>
              <a:t>ke</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dalam</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kelas</a:t>
            </a:r>
            <a:r>
              <a:rPr lang="en-US" sz="2499" dirty="0">
                <a:solidFill>
                  <a:srgbClr val="000000"/>
                </a:solidFill>
                <a:latin typeface="Raleway Medium"/>
                <a:ea typeface="Raleway Medium"/>
                <a:cs typeface="Raleway Medium"/>
                <a:sym typeface="Raleway Medium"/>
              </a:rPr>
              <a:t> yang </a:t>
            </a:r>
            <a:r>
              <a:rPr lang="en-US" sz="2499" dirty="0" err="1">
                <a:solidFill>
                  <a:srgbClr val="000000"/>
                </a:solidFill>
                <a:latin typeface="Raleway Medium"/>
                <a:ea typeface="Raleway Medium"/>
                <a:cs typeface="Raleway Medium"/>
                <a:sym typeface="Raleway Medium"/>
              </a:rPr>
              <a:t>telah</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ditentukan</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Dalam</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proyek</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ini</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klasifikasi</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dapat</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digunakan</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untuk</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mengelompokkan</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lagu</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berdasarkan</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popularitas</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atau</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karakteristik</a:t>
            </a:r>
            <a:r>
              <a:rPr lang="en-US" sz="2499" dirty="0">
                <a:solidFill>
                  <a:srgbClr val="000000"/>
                </a:solidFill>
                <a:latin typeface="Raleway Medium"/>
                <a:ea typeface="Raleway Medium"/>
                <a:cs typeface="Raleway Medium"/>
                <a:sym typeface="Raleway Medium"/>
              </a:rPr>
              <a:t> </a:t>
            </a:r>
            <a:r>
              <a:rPr lang="en-US" sz="2499" dirty="0" err="1">
                <a:solidFill>
                  <a:srgbClr val="000000"/>
                </a:solidFill>
                <a:latin typeface="Raleway Medium"/>
                <a:ea typeface="Raleway Medium"/>
                <a:cs typeface="Raleway Medium"/>
                <a:sym typeface="Raleway Medium"/>
              </a:rPr>
              <a:t>lainnya</a:t>
            </a:r>
            <a:r>
              <a:rPr lang="en-US" sz="2499" dirty="0">
                <a:solidFill>
                  <a:srgbClr val="000000"/>
                </a:solidFill>
                <a:latin typeface="Raleway Medium"/>
                <a:ea typeface="Raleway Medium"/>
                <a:cs typeface="Raleway Medium"/>
                <a:sym typeface="Raleway Medium"/>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6089161" y="211035"/>
            <a:ext cx="9639356" cy="8229600"/>
          </a:xfrm>
          <a:custGeom>
            <a:avLst/>
            <a:gdLst/>
            <a:ahLst/>
            <a:cxnLst/>
            <a:rect l="l" t="t" r="r" b="b"/>
            <a:pathLst>
              <a:path w="9639356" h="8229600">
                <a:moveTo>
                  <a:pt x="0" y="0"/>
                </a:moveTo>
                <a:lnTo>
                  <a:pt x="9639355" y="0"/>
                </a:lnTo>
                <a:lnTo>
                  <a:pt x="9639355" y="8229600"/>
                </a:lnTo>
                <a:lnTo>
                  <a:pt x="0" y="8229600"/>
                </a:lnTo>
                <a:lnTo>
                  <a:pt x="0" y="0"/>
                </a:lnTo>
                <a:close/>
              </a:path>
            </a:pathLst>
          </a:custGeom>
          <a:blipFill>
            <a:blip r:embed="rId3">
              <a:alphaModFix amt="46000"/>
            </a:blip>
            <a:stretch>
              <a:fillRect/>
            </a:stretch>
          </a:blipFill>
        </p:spPr>
      </p:sp>
      <p:sp>
        <p:nvSpPr>
          <p:cNvPr id="4" name="Freeform 4"/>
          <p:cNvSpPr/>
          <p:nvPr/>
        </p:nvSpPr>
        <p:spPr>
          <a:xfrm>
            <a:off x="957841" y="840742"/>
            <a:ext cx="503422" cy="572070"/>
          </a:xfrm>
          <a:custGeom>
            <a:avLst/>
            <a:gdLst/>
            <a:ahLst/>
            <a:cxnLst/>
            <a:rect l="l" t="t" r="r" b="b"/>
            <a:pathLst>
              <a:path w="503422" h="572070">
                <a:moveTo>
                  <a:pt x="0" y="0"/>
                </a:moveTo>
                <a:lnTo>
                  <a:pt x="503422" y="0"/>
                </a:lnTo>
                <a:lnTo>
                  <a:pt x="503422" y="572071"/>
                </a:lnTo>
                <a:lnTo>
                  <a:pt x="0" y="5720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4324826" y="8973093"/>
            <a:ext cx="663074" cy="379761"/>
          </a:xfrm>
          <a:custGeom>
            <a:avLst/>
            <a:gdLst/>
            <a:ahLst/>
            <a:cxnLst/>
            <a:rect l="l" t="t" r="r" b="b"/>
            <a:pathLst>
              <a:path w="663074" h="379761">
                <a:moveTo>
                  <a:pt x="0" y="0"/>
                </a:moveTo>
                <a:lnTo>
                  <a:pt x="663074" y="0"/>
                </a:lnTo>
                <a:lnTo>
                  <a:pt x="663074" y="379761"/>
                </a:lnTo>
                <a:lnTo>
                  <a:pt x="0" y="3797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957841" y="1555688"/>
            <a:ext cx="9669288" cy="1343384"/>
          </a:xfrm>
          <a:prstGeom prst="rect">
            <a:avLst/>
          </a:prstGeom>
        </p:spPr>
        <p:txBody>
          <a:bodyPr lIns="0" tIns="0" rIns="0" bIns="0" rtlCol="0" anchor="t">
            <a:spAutoFit/>
          </a:bodyPr>
          <a:lstStyle/>
          <a:p>
            <a:pPr algn="l">
              <a:lnSpc>
                <a:spcPts val="10288"/>
              </a:lnSpc>
            </a:pPr>
            <a:r>
              <a:rPr lang="en-US" sz="9799">
                <a:solidFill>
                  <a:srgbClr val="1F2374"/>
                </a:solidFill>
                <a:latin typeface="Anton"/>
                <a:ea typeface="Anton"/>
                <a:cs typeface="Anton"/>
                <a:sym typeface="Anton"/>
              </a:rPr>
              <a:t>DESKRIPSI DATASET</a:t>
            </a:r>
          </a:p>
        </p:txBody>
      </p:sp>
      <p:sp>
        <p:nvSpPr>
          <p:cNvPr id="7" name="TextBox 7"/>
          <p:cNvSpPr txBox="1"/>
          <p:nvPr/>
        </p:nvSpPr>
        <p:spPr>
          <a:xfrm>
            <a:off x="1669922" y="946120"/>
            <a:ext cx="2772175" cy="37274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Montserrat Bold"/>
                <a:ea typeface="Montserrat Bold"/>
                <a:cs typeface="Montserrat Bold"/>
                <a:sym typeface="Montserrat Bold"/>
              </a:rPr>
              <a:t>Rekayasa Fitur</a:t>
            </a:r>
          </a:p>
        </p:txBody>
      </p:sp>
      <p:sp>
        <p:nvSpPr>
          <p:cNvPr id="8" name="TextBox 8"/>
          <p:cNvSpPr txBox="1"/>
          <p:nvPr/>
        </p:nvSpPr>
        <p:spPr>
          <a:xfrm>
            <a:off x="1028700" y="2937171"/>
            <a:ext cx="8905319" cy="7080250"/>
          </a:xfrm>
          <a:prstGeom prst="rect">
            <a:avLst/>
          </a:prstGeom>
        </p:spPr>
        <p:txBody>
          <a:bodyPr lIns="0" tIns="0" rIns="0" bIns="0" rtlCol="0" anchor="t">
            <a:spAutoFit/>
          </a:bodyPr>
          <a:lstStyle/>
          <a:p>
            <a:pPr algn="just">
              <a:lnSpc>
                <a:spcPts val="3499"/>
              </a:lnSpc>
            </a:pPr>
            <a:r>
              <a:rPr lang="en-US" sz="2499">
                <a:solidFill>
                  <a:srgbClr val="000000"/>
                </a:solidFill>
                <a:latin typeface="Raleway Medium"/>
                <a:ea typeface="Raleway Medium"/>
                <a:cs typeface="Raleway Medium"/>
                <a:sym typeface="Raleway Medium"/>
              </a:rPr>
              <a:t>Dataset yang digunakan dalam proyek ini diperoleh dari Application Programming Interface (API) Spotify. Dataset ini mencakup berbagai informasi tentang lagu, album, artis, genre, serta data terkait seperti popularitas, durasi, dan fitur audio. Secara spesifik, dataset ini meliputi: </a:t>
            </a:r>
          </a:p>
          <a:p>
            <a:pPr marL="539746" lvl="1" indent="-269873" algn="just">
              <a:lnSpc>
                <a:spcPts val="3499"/>
              </a:lnSpc>
              <a:buFont typeface="Arial"/>
              <a:buChar char="•"/>
            </a:pPr>
            <a:r>
              <a:rPr lang="en-US" sz="2499">
                <a:solidFill>
                  <a:srgbClr val="000000"/>
                </a:solidFill>
                <a:latin typeface="Raleway Bold"/>
                <a:ea typeface="Raleway Bold"/>
                <a:cs typeface="Raleway Bold"/>
                <a:sym typeface="Raleway Bold"/>
              </a:rPr>
              <a:t>Sumber</a:t>
            </a:r>
            <a:r>
              <a:rPr lang="en-US" sz="2499">
                <a:solidFill>
                  <a:srgbClr val="000000"/>
                </a:solidFill>
                <a:latin typeface="Raleway Medium"/>
                <a:ea typeface="Raleway Medium"/>
                <a:cs typeface="Raleway Medium"/>
                <a:sym typeface="Raleway Medium"/>
              </a:rPr>
              <a:t>: Spotify API : </a:t>
            </a:r>
            <a:r>
              <a:rPr lang="en-US" sz="2499" u="sng">
                <a:solidFill>
                  <a:srgbClr val="000000"/>
                </a:solidFill>
                <a:latin typeface="Raleway Medium"/>
                <a:ea typeface="Raleway Medium"/>
                <a:cs typeface="Raleway Medium"/>
                <a:sym typeface="Raleway Medium"/>
                <a:hlinkClick r:id="rId8" tooltip="https://developer.spotify.com/documentation/web-api"/>
              </a:rPr>
              <a:t>https://developer.spotify.com/documentation/web-api</a:t>
            </a:r>
            <a:r>
              <a:rPr lang="en-US" sz="2499">
                <a:solidFill>
                  <a:srgbClr val="000000"/>
                </a:solidFill>
                <a:latin typeface="Raleway Medium"/>
                <a:ea typeface="Raleway Medium"/>
                <a:cs typeface="Raleway Medium"/>
                <a:sym typeface="Raleway Medium"/>
              </a:rPr>
              <a:t>  </a:t>
            </a:r>
          </a:p>
          <a:p>
            <a:pPr marL="539746" lvl="1" indent="-269873" algn="just">
              <a:lnSpc>
                <a:spcPts val="3824"/>
              </a:lnSpc>
              <a:buFont typeface="Arial"/>
              <a:buChar char="•"/>
            </a:pPr>
            <a:r>
              <a:rPr lang="en-US" sz="2499">
                <a:solidFill>
                  <a:srgbClr val="000000"/>
                </a:solidFill>
                <a:latin typeface="Raleway Bold"/>
                <a:ea typeface="Raleway Bold"/>
                <a:cs typeface="Raleway Bold"/>
                <a:sym typeface="Raleway Bold"/>
              </a:rPr>
              <a:t>Ukuran</a:t>
            </a:r>
            <a:r>
              <a:rPr lang="en-US" sz="2499">
                <a:solidFill>
                  <a:srgbClr val="000000"/>
                </a:solidFill>
                <a:latin typeface="Raleway Medium"/>
                <a:ea typeface="Raleway Medium"/>
                <a:cs typeface="Raleway Medium"/>
                <a:sym typeface="Raleway Medium"/>
              </a:rPr>
              <a:t>: Dataset ini terdiri dari ribuan entri lagu yang mencakup metadata seperti nama lagu, artis, album, durasi, popularitas, serta berbagai fitur lainnya. </a:t>
            </a:r>
          </a:p>
          <a:p>
            <a:pPr marL="539746" lvl="1" indent="-269873" algn="just">
              <a:lnSpc>
                <a:spcPts val="3424"/>
              </a:lnSpc>
              <a:buFont typeface="Arial"/>
              <a:buChar char="•"/>
            </a:pPr>
            <a:r>
              <a:rPr lang="en-US" sz="2499">
                <a:solidFill>
                  <a:srgbClr val="000000"/>
                </a:solidFill>
                <a:latin typeface="Raleway Bold"/>
                <a:ea typeface="Raleway Bold"/>
                <a:cs typeface="Raleway Bold"/>
                <a:sym typeface="Raleway Bold"/>
              </a:rPr>
              <a:t>Karakteristik</a:t>
            </a:r>
            <a:r>
              <a:rPr lang="en-US" sz="2499">
                <a:solidFill>
                  <a:srgbClr val="000000"/>
                </a:solidFill>
                <a:latin typeface="Raleway Medium"/>
                <a:ea typeface="Raleway Medium"/>
                <a:cs typeface="Raleway Medium"/>
                <a:sym typeface="Raleway Medium"/>
              </a:rPr>
              <a:t>: Setiap entri dalam dataset mencakup informasi lengkap tentang lagu dan fitur yang lainnya, yang memungkinkan analisis mendalam tentang tren musik </a:t>
            </a:r>
          </a:p>
          <a:p>
            <a:pPr algn="just">
              <a:lnSpc>
                <a:spcPts val="3499"/>
              </a:lnSpc>
              <a:spcBef>
                <a:spcPct val="0"/>
              </a:spcBef>
            </a:pPr>
            <a:endParaRPr lang="en-US" sz="2499">
              <a:solidFill>
                <a:srgbClr val="000000"/>
              </a:solidFill>
              <a:latin typeface="Raleway Medium"/>
              <a:ea typeface="Raleway Medium"/>
              <a:cs typeface="Raleway Medium"/>
              <a:sym typeface="Raleway Medium"/>
            </a:endParaRPr>
          </a:p>
        </p:txBody>
      </p:sp>
      <p:sp>
        <p:nvSpPr>
          <p:cNvPr id="9" name="Freeform 9"/>
          <p:cNvSpPr/>
          <p:nvPr/>
        </p:nvSpPr>
        <p:spPr>
          <a:xfrm>
            <a:off x="11622060" y="1605694"/>
            <a:ext cx="2587021" cy="2587021"/>
          </a:xfrm>
          <a:custGeom>
            <a:avLst/>
            <a:gdLst/>
            <a:ahLst/>
            <a:cxnLst/>
            <a:rect l="l" t="t" r="r" b="b"/>
            <a:pathLst>
              <a:path w="2587021" h="2587021">
                <a:moveTo>
                  <a:pt x="0" y="0"/>
                </a:moveTo>
                <a:lnTo>
                  <a:pt x="2587021" y="0"/>
                </a:lnTo>
                <a:lnTo>
                  <a:pt x="2587021" y="2587021"/>
                </a:lnTo>
                <a:lnTo>
                  <a:pt x="0" y="2587021"/>
                </a:lnTo>
                <a:lnTo>
                  <a:pt x="0" y="0"/>
                </a:lnTo>
                <a:close/>
              </a:path>
            </a:pathLst>
          </a:custGeom>
          <a:blipFill>
            <a:blip r:embed="rId9"/>
            <a:stretch>
              <a:fillRect/>
            </a:stretch>
          </a:blipFill>
        </p:spPr>
      </p:sp>
      <p:sp>
        <p:nvSpPr>
          <p:cNvPr id="10" name="Freeform 10"/>
          <p:cNvSpPr/>
          <p:nvPr/>
        </p:nvSpPr>
        <p:spPr>
          <a:xfrm>
            <a:off x="12915570" y="2771014"/>
            <a:ext cx="4744972" cy="4744972"/>
          </a:xfrm>
          <a:custGeom>
            <a:avLst/>
            <a:gdLst/>
            <a:ahLst/>
            <a:cxnLst/>
            <a:rect l="l" t="t" r="r" b="b"/>
            <a:pathLst>
              <a:path w="4744972" h="4744972">
                <a:moveTo>
                  <a:pt x="0" y="0"/>
                </a:moveTo>
                <a:lnTo>
                  <a:pt x="4744972" y="0"/>
                </a:lnTo>
                <a:lnTo>
                  <a:pt x="4744972" y="4744972"/>
                </a:lnTo>
                <a:lnTo>
                  <a:pt x="0" y="4744972"/>
                </a:lnTo>
                <a:lnTo>
                  <a:pt x="0" y="0"/>
                </a:lnTo>
                <a:close/>
              </a:path>
            </a:pathLst>
          </a:custGeom>
          <a:blipFill>
            <a:blip r:embed="rId9"/>
            <a:stretch>
              <a:fillRect/>
            </a:stretch>
          </a:blipFill>
        </p:spPr>
      </p:sp>
      <p:sp>
        <p:nvSpPr>
          <p:cNvPr id="11" name="Freeform 11"/>
          <p:cNvSpPr/>
          <p:nvPr/>
        </p:nvSpPr>
        <p:spPr>
          <a:xfrm rot="9217472">
            <a:off x="12493186" y="8154539"/>
            <a:ext cx="7315200" cy="2646772"/>
          </a:xfrm>
          <a:custGeom>
            <a:avLst/>
            <a:gdLst/>
            <a:ahLst/>
            <a:cxnLst/>
            <a:rect l="l" t="t" r="r" b="b"/>
            <a:pathLst>
              <a:path w="7315200" h="2646772">
                <a:moveTo>
                  <a:pt x="0" y="0"/>
                </a:moveTo>
                <a:lnTo>
                  <a:pt x="7315200" y="0"/>
                </a:lnTo>
                <a:lnTo>
                  <a:pt x="7315200" y="2646772"/>
                </a:lnTo>
                <a:lnTo>
                  <a:pt x="0" y="26467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3790978" y="-4114800"/>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3">
              <a:alphaModFix amt="46000"/>
            </a:blip>
            <a:stretch>
              <a:fillRect/>
            </a:stretch>
          </a:blipFill>
        </p:spPr>
      </p:sp>
      <p:sp>
        <p:nvSpPr>
          <p:cNvPr id="4" name="Freeform 4"/>
          <p:cNvSpPr/>
          <p:nvPr/>
        </p:nvSpPr>
        <p:spPr>
          <a:xfrm>
            <a:off x="1223617" y="742665"/>
            <a:ext cx="503422" cy="572070"/>
          </a:xfrm>
          <a:custGeom>
            <a:avLst/>
            <a:gdLst/>
            <a:ahLst/>
            <a:cxnLst/>
            <a:rect l="l" t="t" r="r" b="b"/>
            <a:pathLst>
              <a:path w="503422" h="572070">
                <a:moveTo>
                  <a:pt x="0" y="0"/>
                </a:moveTo>
                <a:lnTo>
                  <a:pt x="503422" y="0"/>
                </a:lnTo>
                <a:lnTo>
                  <a:pt x="503422" y="572070"/>
                </a:lnTo>
                <a:lnTo>
                  <a:pt x="0" y="572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3694810" y="9369243"/>
            <a:ext cx="663074" cy="379761"/>
          </a:xfrm>
          <a:custGeom>
            <a:avLst/>
            <a:gdLst/>
            <a:ahLst/>
            <a:cxnLst/>
            <a:rect l="l" t="t" r="r" b="b"/>
            <a:pathLst>
              <a:path w="663074" h="379761">
                <a:moveTo>
                  <a:pt x="0" y="0"/>
                </a:moveTo>
                <a:lnTo>
                  <a:pt x="663074" y="0"/>
                </a:lnTo>
                <a:lnTo>
                  <a:pt x="663074" y="379761"/>
                </a:lnTo>
                <a:lnTo>
                  <a:pt x="0" y="3797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8854657" y="3528974"/>
            <a:ext cx="222827" cy="22282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8854657" y="5681387"/>
            <a:ext cx="222827" cy="22282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223617" y="1457610"/>
            <a:ext cx="7355471" cy="3958572"/>
          </a:xfrm>
          <a:prstGeom prst="rect">
            <a:avLst/>
          </a:prstGeom>
        </p:spPr>
        <p:txBody>
          <a:bodyPr lIns="0" tIns="0" rIns="0" bIns="0" rtlCol="0" anchor="t">
            <a:spAutoFit/>
          </a:bodyPr>
          <a:lstStyle/>
          <a:p>
            <a:pPr algn="l">
              <a:lnSpc>
                <a:spcPts val="10289"/>
              </a:lnSpc>
            </a:pPr>
            <a:r>
              <a:rPr lang="en-US" sz="9799">
                <a:solidFill>
                  <a:srgbClr val="1F2374"/>
                </a:solidFill>
                <a:latin typeface="Anton"/>
                <a:ea typeface="Anton"/>
                <a:cs typeface="Anton"/>
                <a:sym typeface="Anton"/>
              </a:rPr>
              <a:t>PRA PEMROSESAN DATA</a:t>
            </a:r>
          </a:p>
        </p:txBody>
      </p:sp>
      <p:sp>
        <p:nvSpPr>
          <p:cNvPr id="13" name="TextBox 13"/>
          <p:cNvSpPr txBox="1"/>
          <p:nvPr/>
        </p:nvSpPr>
        <p:spPr>
          <a:xfrm>
            <a:off x="1951332" y="823277"/>
            <a:ext cx="2772175" cy="37274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Montserrat Bold"/>
                <a:ea typeface="Montserrat Bold"/>
                <a:cs typeface="Montserrat Bold"/>
                <a:sym typeface="Montserrat Bold"/>
              </a:rPr>
              <a:t>Rekayasa Fitur</a:t>
            </a:r>
          </a:p>
        </p:txBody>
      </p:sp>
      <p:sp>
        <p:nvSpPr>
          <p:cNvPr id="14" name="TextBox 14"/>
          <p:cNvSpPr txBox="1"/>
          <p:nvPr/>
        </p:nvSpPr>
        <p:spPr>
          <a:xfrm>
            <a:off x="9530547" y="3986183"/>
            <a:ext cx="7920383" cy="869950"/>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Raleway Medium"/>
                <a:ea typeface="Raleway Medium"/>
                <a:cs typeface="Raleway Medium"/>
                <a:sym typeface="Raleway Medium"/>
              </a:rPr>
              <a:t>Menggunakan Spotify API untuk mengumpulkan data lagu, album, artis, dan lainnya. </a:t>
            </a:r>
          </a:p>
        </p:txBody>
      </p:sp>
      <p:sp>
        <p:nvSpPr>
          <p:cNvPr id="15" name="TextBox 15"/>
          <p:cNvSpPr txBox="1"/>
          <p:nvPr/>
        </p:nvSpPr>
        <p:spPr>
          <a:xfrm>
            <a:off x="9530547" y="3383209"/>
            <a:ext cx="3822796" cy="431800"/>
          </a:xfrm>
          <a:prstGeom prst="rect">
            <a:avLst/>
          </a:prstGeom>
        </p:spPr>
        <p:txBody>
          <a:bodyPr lIns="0" tIns="0" rIns="0" bIns="0" rtlCol="0" anchor="t">
            <a:spAutoFit/>
          </a:bodyPr>
          <a:lstStyle/>
          <a:p>
            <a:pPr algn="l">
              <a:lnSpc>
                <a:spcPts val="3499"/>
              </a:lnSpc>
              <a:spcBef>
                <a:spcPct val="0"/>
              </a:spcBef>
            </a:pPr>
            <a:r>
              <a:rPr lang="en-US" sz="2499">
                <a:solidFill>
                  <a:srgbClr val="1F2374"/>
                </a:solidFill>
                <a:latin typeface="Raleway Heavy"/>
                <a:ea typeface="Raleway Heavy"/>
                <a:cs typeface="Raleway Heavy"/>
                <a:sym typeface="Raleway Heavy"/>
              </a:rPr>
              <a:t>PENGUMPULAN DATA</a:t>
            </a:r>
          </a:p>
        </p:txBody>
      </p:sp>
      <p:sp>
        <p:nvSpPr>
          <p:cNvPr id="16" name="TextBox 16"/>
          <p:cNvSpPr txBox="1"/>
          <p:nvPr/>
        </p:nvSpPr>
        <p:spPr>
          <a:xfrm>
            <a:off x="9530547" y="6083905"/>
            <a:ext cx="7920383" cy="1308100"/>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Raleway Medium"/>
                <a:ea typeface="Raleway Medium"/>
                <a:cs typeface="Raleway Medium"/>
                <a:sym typeface="Raleway Medium"/>
              </a:rPr>
              <a:t>Menghapus entri yang duplikat, mengatasi nilai yang hilang (missing values), dan menangani inkonsistensi dalam data.</a:t>
            </a:r>
          </a:p>
        </p:txBody>
      </p:sp>
      <p:sp>
        <p:nvSpPr>
          <p:cNvPr id="17" name="TextBox 17"/>
          <p:cNvSpPr txBox="1"/>
          <p:nvPr/>
        </p:nvSpPr>
        <p:spPr>
          <a:xfrm>
            <a:off x="9530547" y="5548325"/>
            <a:ext cx="5921970" cy="431800"/>
          </a:xfrm>
          <a:prstGeom prst="rect">
            <a:avLst/>
          </a:prstGeom>
        </p:spPr>
        <p:txBody>
          <a:bodyPr lIns="0" tIns="0" rIns="0" bIns="0" rtlCol="0" anchor="t">
            <a:spAutoFit/>
          </a:bodyPr>
          <a:lstStyle/>
          <a:p>
            <a:pPr algn="l">
              <a:lnSpc>
                <a:spcPts val="3499"/>
              </a:lnSpc>
              <a:spcBef>
                <a:spcPct val="0"/>
              </a:spcBef>
            </a:pPr>
            <a:r>
              <a:rPr lang="en-US" sz="2499">
                <a:solidFill>
                  <a:srgbClr val="1F2374"/>
                </a:solidFill>
                <a:latin typeface="Raleway Heavy"/>
                <a:ea typeface="Raleway Heavy"/>
                <a:cs typeface="Raleway Heavy"/>
                <a:sym typeface="Raleway Heavy"/>
              </a:rPr>
              <a:t>PEMBERSIHAN DATA</a:t>
            </a:r>
          </a:p>
        </p:txBody>
      </p:sp>
      <p:sp>
        <p:nvSpPr>
          <p:cNvPr id="18" name="Freeform 18"/>
          <p:cNvSpPr/>
          <p:nvPr/>
        </p:nvSpPr>
        <p:spPr>
          <a:xfrm>
            <a:off x="14504450" y="-416385"/>
            <a:ext cx="7315200" cy="2646772"/>
          </a:xfrm>
          <a:custGeom>
            <a:avLst/>
            <a:gdLst/>
            <a:ahLst/>
            <a:cxnLst/>
            <a:rect l="l" t="t" r="r" b="b"/>
            <a:pathLst>
              <a:path w="7315200" h="2646772">
                <a:moveTo>
                  <a:pt x="0" y="0"/>
                </a:moveTo>
                <a:lnTo>
                  <a:pt x="7315200" y="0"/>
                </a:lnTo>
                <a:lnTo>
                  <a:pt x="7315200" y="2646772"/>
                </a:lnTo>
                <a:lnTo>
                  <a:pt x="0" y="26467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TextBox 19"/>
          <p:cNvSpPr txBox="1"/>
          <p:nvPr/>
        </p:nvSpPr>
        <p:spPr>
          <a:xfrm>
            <a:off x="1223617" y="5587048"/>
            <a:ext cx="7355471" cy="2184400"/>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Raleway Medium"/>
                <a:ea typeface="Raleway Medium"/>
                <a:cs typeface="Raleway Medium"/>
                <a:sym typeface="Raleway Medium"/>
              </a:rPr>
              <a:t>Pra-pemrosesan data adalah langkah penting untuk memastikan bahwa data yang akan dianalisis adalah bersih dan siap digunakan. Langkah-langkah pra-pemrosesan yang dilakukan meliputi: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descr="blurred gradient shape"/>
          <p:cNvSpPr/>
          <p:nvPr/>
        </p:nvSpPr>
        <p:spPr>
          <a:xfrm>
            <a:off x="-4005199" y="5842629"/>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3">
              <a:alphaModFix amt="46000"/>
            </a:blip>
            <a:stretch>
              <a:fillRect/>
            </a:stretch>
          </a:blipFill>
        </p:spPr>
      </p:sp>
      <p:sp>
        <p:nvSpPr>
          <p:cNvPr id="4" name="Freeform 4" descr="Arrow button icon"/>
          <p:cNvSpPr/>
          <p:nvPr/>
        </p:nvSpPr>
        <p:spPr>
          <a:xfrm>
            <a:off x="16764729" y="9767548"/>
            <a:ext cx="663074" cy="379761"/>
          </a:xfrm>
          <a:custGeom>
            <a:avLst/>
            <a:gdLst/>
            <a:ahLst/>
            <a:cxnLst/>
            <a:rect l="l" t="t" r="r" b="b"/>
            <a:pathLst>
              <a:path w="663074" h="379761">
                <a:moveTo>
                  <a:pt x="0" y="0"/>
                </a:moveTo>
                <a:lnTo>
                  <a:pt x="663074" y="0"/>
                </a:lnTo>
                <a:lnTo>
                  <a:pt x="663074" y="379761"/>
                </a:lnTo>
                <a:lnTo>
                  <a:pt x="0" y="3797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descr="blurred gradient shape"/>
          <p:cNvSpPr/>
          <p:nvPr/>
        </p:nvSpPr>
        <p:spPr>
          <a:xfrm>
            <a:off x="12755863" y="-3661170"/>
            <a:ext cx="9639356" cy="8229600"/>
          </a:xfrm>
          <a:custGeom>
            <a:avLst/>
            <a:gdLst/>
            <a:ahLst/>
            <a:cxnLst/>
            <a:rect l="l" t="t" r="r" b="b"/>
            <a:pathLst>
              <a:path w="9639356" h="8229600">
                <a:moveTo>
                  <a:pt x="0" y="0"/>
                </a:moveTo>
                <a:lnTo>
                  <a:pt x="9639355" y="0"/>
                </a:lnTo>
                <a:lnTo>
                  <a:pt x="9639355" y="8229600"/>
                </a:lnTo>
                <a:lnTo>
                  <a:pt x="0" y="8229600"/>
                </a:lnTo>
                <a:lnTo>
                  <a:pt x="0" y="0"/>
                </a:lnTo>
                <a:close/>
              </a:path>
            </a:pathLst>
          </a:custGeom>
          <a:blipFill>
            <a:blip r:embed="rId3">
              <a:alphaModFix amt="46000"/>
            </a:blip>
            <a:stretch>
              <a:fillRect/>
            </a:stretch>
          </a:blipFill>
        </p:spPr>
      </p:sp>
      <p:sp>
        <p:nvSpPr>
          <p:cNvPr id="6" name="TextBox 6"/>
          <p:cNvSpPr txBox="1"/>
          <p:nvPr/>
        </p:nvSpPr>
        <p:spPr>
          <a:xfrm>
            <a:off x="6407429" y="2162731"/>
            <a:ext cx="8268023" cy="1046798"/>
          </a:xfrm>
          <a:prstGeom prst="rect">
            <a:avLst/>
          </a:prstGeom>
        </p:spPr>
        <p:txBody>
          <a:bodyPr lIns="0" tIns="0" rIns="0" bIns="0" rtlCol="0" anchor="t">
            <a:spAutoFit/>
          </a:bodyPr>
          <a:lstStyle/>
          <a:p>
            <a:pPr marL="0" lvl="0" indent="0" algn="l">
              <a:lnSpc>
                <a:spcPts val="7627"/>
              </a:lnSpc>
              <a:spcBef>
                <a:spcPct val="0"/>
              </a:spcBef>
            </a:pPr>
            <a:r>
              <a:rPr lang="en-US" sz="8475">
                <a:solidFill>
                  <a:srgbClr val="1F2374"/>
                </a:solidFill>
                <a:latin typeface="Anton"/>
                <a:ea typeface="Anton"/>
                <a:cs typeface="Anton"/>
                <a:sym typeface="Anton"/>
              </a:rPr>
              <a:t>HASIL PEMBAHASAN</a:t>
            </a:r>
          </a:p>
        </p:txBody>
      </p:sp>
      <p:sp>
        <p:nvSpPr>
          <p:cNvPr id="7" name="TextBox 7"/>
          <p:cNvSpPr txBox="1"/>
          <p:nvPr/>
        </p:nvSpPr>
        <p:spPr>
          <a:xfrm>
            <a:off x="6407429" y="3496903"/>
            <a:ext cx="11984092" cy="5027017"/>
          </a:xfrm>
          <a:prstGeom prst="rect">
            <a:avLst/>
          </a:prstGeom>
        </p:spPr>
        <p:txBody>
          <a:bodyPr lIns="0" tIns="0" rIns="0" bIns="0" rtlCol="0" anchor="t">
            <a:spAutoFit/>
          </a:bodyPr>
          <a:lstStyle/>
          <a:p>
            <a:pPr algn="l">
              <a:lnSpc>
                <a:spcPts val="2658"/>
              </a:lnSpc>
            </a:pPr>
            <a:r>
              <a:rPr lang="en-US" sz="2311" dirty="0">
                <a:solidFill>
                  <a:srgbClr val="000000"/>
                </a:solidFill>
                <a:latin typeface="Montserrat"/>
                <a:ea typeface="Montserrat"/>
                <a:cs typeface="Montserrat"/>
                <a:sym typeface="Montserrat"/>
              </a:rPr>
              <a:t>Bagian </a:t>
            </a:r>
            <a:r>
              <a:rPr lang="en-US" sz="2311" dirty="0" err="1">
                <a:solidFill>
                  <a:srgbClr val="000000"/>
                </a:solidFill>
                <a:latin typeface="Montserrat"/>
                <a:ea typeface="Montserrat"/>
                <a:cs typeface="Montserrat"/>
                <a:sym typeface="Montserrat"/>
              </a:rPr>
              <a:t>ini</a:t>
            </a:r>
            <a:r>
              <a:rPr lang="en-US" sz="2311" dirty="0">
                <a:solidFill>
                  <a:srgbClr val="000000"/>
                </a:solidFill>
                <a:latin typeface="Montserrat"/>
                <a:ea typeface="Montserrat"/>
                <a:cs typeface="Montserrat"/>
                <a:sym typeface="Montserrat"/>
              </a:rPr>
              <a:t> </a:t>
            </a:r>
            <a:r>
              <a:rPr lang="en-US" sz="2311" dirty="0" err="1">
                <a:solidFill>
                  <a:srgbClr val="000000"/>
                </a:solidFill>
                <a:latin typeface="Montserrat"/>
                <a:ea typeface="Montserrat"/>
                <a:cs typeface="Montserrat"/>
                <a:sym typeface="Montserrat"/>
              </a:rPr>
              <a:t>menyajikan</a:t>
            </a:r>
            <a:r>
              <a:rPr lang="en-US" sz="2311" dirty="0">
                <a:solidFill>
                  <a:srgbClr val="000000"/>
                </a:solidFill>
                <a:latin typeface="Montserrat"/>
                <a:ea typeface="Montserrat"/>
                <a:cs typeface="Montserrat"/>
                <a:sym typeface="Montserrat"/>
              </a:rPr>
              <a:t> </a:t>
            </a:r>
            <a:r>
              <a:rPr lang="en-US" sz="2311" dirty="0" err="1">
                <a:solidFill>
                  <a:srgbClr val="000000"/>
                </a:solidFill>
                <a:latin typeface="Montserrat"/>
                <a:ea typeface="Montserrat"/>
                <a:cs typeface="Montserrat"/>
                <a:sym typeface="Montserrat"/>
              </a:rPr>
              <a:t>hasil</a:t>
            </a:r>
            <a:r>
              <a:rPr lang="en-US" sz="2311" dirty="0">
                <a:solidFill>
                  <a:srgbClr val="000000"/>
                </a:solidFill>
                <a:latin typeface="Montserrat"/>
                <a:ea typeface="Montserrat"/>
                <a:cs typeface="Montserrat"/>
                <a:sym typeface="Montserrat"/>
              </a:rPr>
              <a:t> </a:t>
            </a:r>
            <a:r>
              <a:rPr lang="en-US" sz="2311" dirty="0" err="1">
                <a:solidFill>
                  <a:srgbClr val="000000"/>
                </a:solidFill>
                <a:latin typeface="Montserrat"/>
                <a:ea typeface="Montserrat"/>
                <a:cs typeface="Montserrat"/>
                <a:sym typeface="Montserrat"/>
              </a:rPr>
              <a:t>evaluasi</a:t>
            </a:r>
            <a:r>
              <a:rPr lang="en-US" sz="2311" dirty="0">
                <a:solidFill>
                  <a:srgbClr val="000000"/>
                </a:solidFill>
                <a:latin typeface="Montserrat"/>
                <a:ea typeface="Montserrat"/>
                <a:cs typeface="Montserrat"/>
                <a:sym typeface="Montserrat"/>
              </a:rPr>
              <a:t> model yang </a:t>
            </a:r>
            <a:r>
              <a:rPr lang="en-US" sz="2311" dirty="0" err="1">
                <a:solidFill>
                  <a:srgbClr val="000000"/>
                </a:solidFill>
                <a:latin typeface="Montserrat"/>
                <a:ea typeface="Montserrat"/>
                <a:cs typeface="Montserrat"/>
                <a:sym typeface="Montserrat"/>
              </a:rPr>
              <a:t>telah</a:t>
            </a:r>
            <a:r>
              <a:rPr lang="en-US" sz="2311" dirty="0">
                <a:solidFill>
                  <a:srgbClr val="000000"/>
                </a:solidFill>
                <a:latin typeface="Montserrat"/>
                <a:ea typeface="Montserrat"/>
                <a:cs typeface="Montserrat"/>
                <a:sym typeface="Montserrat"/>
              </a:rPr>
              <a:t> </a:t>
            </a:r>
            <a:r>
              <a:rPr lang="en-US" sz="2311" dirty="0" err="1">
                <a:solidFill>
                  <a:srgbClr val="000000"/>
                </a:solidFill>
                <a:latin typeface="Montserrat"/>
                <a:ea typeface="Montserrat"/>
                <a:cs typeface="Montserrat"/>
                <a:sym typeface="Montserrat"/>
              </a:rPr>
              <a:t>diterapkan</a:t>
            </a:r>
            <a:r>
              <a:rPr lang="en-US" sz="2311" dirty="0">
                <a:solidFill>
                  <a:srgbClr val="000000"/>
                </a:solidFill>
                <a:latin typeface="Montserrat"/>
                <a:ea typeface="Montserrat"/>
                <a:cs typeface="Montserrat"/>
                <a:sym typeface="Montserrat"/>
              </a:rPr>
              <a:t> pada dataset Spotify </a:t>
            </a:r>
            <a:r>
              <a:rPr lang="en-US" sz="2311" dirty="0" err="1">
                <a:solidFill>
                  <a:srgbClr val="000000"/>
                </a:solidFill>
                <a:latin typeface="Montserrat"/>
                <a:ea typeface="Montserrat"/>
                <a:cs typeface="Montserrat"/>
                <a:sym typeface="Montserrat"/>
              </a:rPr>
              <a:t>sebagai</a:t>
            </a:r>
            <a:r>
              <a:rPr lang="en-US" sz="2311" dirty="0">
                <a:solidFill>
                  <a:srgbClr val="000000"/>
                </a:solidFill>
                <a:latin typeface="Montserrat"/>
                <a:ea typeface="Montserrat"/>
                <a:cs typeface="Montserrat"/>
                <a:sym typeface="Montserrat"/>
              </a:rPr>
              <a:t> </a:t>
            </a:r>
            <a:r>
              <a:rPr lang="en-US" sz="2311" dirty="0" err="1">
                <a:solidFill>
                  <a:srgbClr val="000000"/>
                </a:solidFill>
                <a:latin typeface="Montserrat"/>
                <a:ea typeface="Montserrat"/>
                <a:cs typeface="Montserrat"/>
                <a:sym typeface="Montserrat"/>
              </a:rPr>
              <a:t>berikut</a:t>
            </a:r>
            <a:r>
              <a:rPr lang="en-US" sz="2311" dirty="0">
                <a:solidFill>
                  <a:srgbClr val="000000"/>
                </a:solidFill>
                <a:latin typeface="Montserrat"/>
                <a:ea typeface="Montserrat"/>
                <a:cs typeface="Montserrat"/>
                <a:sym typeface="Montserrat"/>
              </a:rPr>
              <a:t> :</a:t>
            </a:r>
          </a:p>
          <a:p>
            <a:pPr algn="l">
              <a:lnSpc>
                <a:spcPts val="2658"/>
              </a:lnSpc>
            </a:pPr>
            <a:endParaRPr lang="en-US" sz="2311" dirty="0">
              <a:solidFill>
                <a:srgbClr val="000000"/>
              </a:solidFill>
              <a:latin typeface="Montserrat"/>
              <a:ea typeface="Montserrat"/>
              <a:cs typeface="Montserrat"/>
              <a:sym typeface="Montserrat"/>
            </a:endParaRPr>
          </a:p>
          <a:p>
            <a:pPr marL="499024" lvl="1" indent="-249512" algn="l">
              <a:lnSpc>
                <a:spcPts val="2658"/>
              </a:lnSpc>
              <a:buFont typeface="Arial"/>
              <a:buChar char="•"/>
            </a:pPr>
            <a:r>
              <a:rPr lang="en-US" sz="2311" dirty="0">
                <a:solidFill>
                  <a:srgbClr val="000000"/>
                </a:solidFill>
                <a:latin typeface="Montserrat Bold"/>
                <a:ea typeface="Montserrat Bold"/>
                <a:cs typeface="Montserrat Bold"/>
                <a:sym typeface="Montserrat Bold"/>
              </a:rPr>
              <a:t>LAGU YANG SEDANG TREN</a:t>
            </a:r>
          </a:p>
          <a:p>
            <a:pPr algn="l">
              <a:lnSpc>
                <a:spcPts val="3559"/>
              </a:lnSpc>
            </a:pPr>
            <a:r>
              <a:rPr lang="en-US" sz="2311" dirty="0">
                <a:solidFill>
                  <a:srgbClr val="000000"/>
                </a:solidFill>
                <a:latin typeface="Montserrat Bold"/>
                <a:ea typeface="Montserrat Bold"/>
                <a:cs typeface="Montserrat Bold"/>
                <a:sym typeface="Montserrat Bold"/>
              </a:rPr>
              <a:t>      </a:t>
            </a:r>
            <a:r>
              <a:rPr lang="en-US" sz="2311" dirty="0" err="1">
                <a:solidFill>
                  <a:srgbClr val="000000"/>
                </a:solidFill>
                <a:latin typeface="Montserrat"/>
                <a:ea typeface="Montserrat"/>
                <a:cs typeface="Montserrat"/>
                <a:sym typeface="Montserrat"/>
              </a:rPr>
              <a:t>Lagu</a:t>
            </a:r>
            <a:r>
              <a:rPr lang="en-US" sz="2311" dirty="0">
                <a:solidFill>
                  <a:srgbClr val="000000"/>
                </a:solidFill>
                <a:latin typeface="Montserrat"/>
                <a:ea typeface="Montserrat"/>
                <a:cs typeface="Montserrat"/>
                <a:sym typeface="Montserrat"/>
              </a:rPr>
              <a:t> yang </a:t>
            </a:r>
            <a:r>
              <a:rPr lang="en-US" sz="2311" dirty="0" err="1">
                <a:solidFill>
                  <a:srgbClr val="000000"/>
                </a:solidFill>
                <a:latin typeface="Montserrat"/>
                <a:ea typeface="Montserrat"/>
                <a:cs typeface="Montserrat"/>
                <a:sym typeface="Montserrat"/>
              </a:rPr>
              <a:t>sedang</a:t>
            </a:r>
            <a:r>
              <a:rPr lang="en-US" sz="2311" dirty="0">
                <a:solidFill>
                  <a:srgbClr val="000000"/>
                </a:solidFill>
                <a:latin typeface="Montserrat"/>
                <a:ea typeface="Montserrat"/>
                <a:cs typeface="Montserrat"/>
                <a:sym typeface="Montserrat"/>
              </a:rPr>
              <a:t> </a:t>
            </a:r>
            <a:r>
              <a:rPr lang="en-US" sz="2311" dirty="0" err="1">
                <a:solidFill>
                  <a:srgbClr val="000000"/>
                </a:solidFill>
                <a:latin typeface="Montserrat"/>
                <a:ea typeface="Montserrat"/>
                <a:cs typeface="Montserrat"/>
                <a:sym typeface="Montserrat"/>
              </a:rPr>
              <a:t>sering</a:t>
            </a:r>
            <a:r>
              <a:rPr lang="en-US" sz="2311" dirty="0">
                <a:solidFill>
                  <a:srgbClr val="000000"/>
                </a:solidFill>
                <a:latin typeface="Montserrat"/>
                <a:ea typeface="Montserrat"/>
                <a:cs typeface="Montserrat"/>
                <a:sym typeface="Montserrat"/>
              </a:rPr>
              <a:t> </a:t>
            </a:r>
            <a:r>
              <a:rPr lang="en-US" sz="2311" dirty="0" err="1">
                <a:solidFill>
                  <a:srgbClr val="000000"/>
                </a:solidFill>
                <a:latin typeface="Montserrat"/>
                <a:ea typeface="Montserrat"/>
                <a:cs typeface="Montserrat"/>
                <a:sym typeface="Montserrat"/>
              </a:rPr>
              <a:t>diputar</a:t>
            </a:r>
            <a:r>
              <a:rPr lang="en-US" sz="2311" dirty="0">
                <a:solidFill>
                  <a:srgbClr val="000000"/>
                </a:solidFill>
                <a:latin typeface="Montserrat"/>
                <a:ea typeface="Montserrat"/>
                <a:cs typeface="Montserrat"/>
                <a:sym typeface="Montserrat"/>
              </a:rPr>
              <a:t> di </a:t>
            </a:r>
            <a:r>
              <a:rPr lang="en-US" sz="2311" dirty="0" err="1">
                <a:solidFill>
                  <a:srgbClr val="000000"/>
                </a:solidFill>
                <a:latin typeface="Montserrat"/>
                <a:ea typeface="Montserrat"/>
                <a:cs typeface="Montserrat"/>
                <a:sym typeface="Montserrat"/>
              </a:rPr>
              <a:t>spotify</a:t>
            </a:r>
            <a:endParaRPr lang="en-US" sz="2311" dirty="0">
              <a:solidFill>
                <a:srgbClr val="000000"/>
              </a:solidFill>
              <a:latin typeface="Montserrat"/>
              <a:ea typeface="Montserrat"/>
              <a:cs typeface="Montserrat"/>
              <a:sym typeface="Montserrat"/>
            </a:endParaRPr>
          </a:p>
          <a:p>
            <a:pPr algn="l">
              <a:lnSpc>
                <a:spcPts val="2658"/>
              </a:lnSpc>
            </a:pPr>
            <a:r>
              <a:rPr lang="en-US" sz="2311" dirty="0">
                <a:solidFill>
                  <a:srgbClr val="000000"/>
                </a:solidFill>
                <a:latin typeface="Montserrat Bold"/>
                <a:ea typeface="Montserrat Bold"/>
                <a:cs typeface="Montserrat Bold"/>
                <a:sym typeface="Montserrat Bold"/>
              </a:rPr>
              <a:t>      </a:t>
            </a:r>
          </a:p>
          <a:p>
            <a:pPr marL="499024" lvl="1" indent="-249512" algn="l">
              <a:lnSpc>
                <a:spcPts val="2658"/>
              </a:lnSpc>
              <a:buFont typeface="Arial"/>
              <a:buChar char="•"/>
            </a:pPr>
            <a:r>
              <a:rPr lang="en-US" sz="2311" dirty="0">
                <a:solidFill>
                  <a:srgbClr val="000000"/>
                </a:solidFill>
                <a:latin typeface="Montserrat Bold"/>
                <a:ea typeface="Montserrat Bold"/>
                <a:cs typeface="Montserrat Bold"/>
                <a:sym typeface="Montserrat Bold"/>
              </a:rPr>
              <a:t>ARTIS YANG SEDANG POPULER</a:t>
            </a:r>
          </a:p>
          <a:p>
            <a:pPr algn="l">
              <a:lnSpc>
                <a:spcPts val="3536"/>
              </a:lnSpc>
            </a:pPr>
            <a:r>
              <a:rPr lang="en-US" sz="2311" dirty="0">
                <a:solidFill>
                  <a:srgbClr val="000000"/>
                </a:solidFill>
                <a:latin typeface="Montserrat Bold"/>
                <a:ea typeface="Montserrat Bold"/>
                <a:cs typeface="Montserrat Bold"/>
                <a:sym typeface="Montserrat Bold"/>
              </a:rPr>
              <a:t>      </a:t>
            </a:r>
            <a:r>
              <a:rPr lang="en-US" sz="2311" dirty="0">
                <a:solidFill>
                  <a:srgbClr val="000000"/>
                </a:solidFill>
                <a:latin typeface="Montserrat"/>
                <a:ea typeface="Montserrat"/>
                <a:cs typeface="Montserrat"/>
                <a:sym typeface="Montserrat"/>
              </a:rPr>
              <a:t>Artis yang </a:t>
            </a:r>
            <a:r>
              <a:rPr lang="en-US" sz="2311" dirty="0" err="1">
                <a:solidFill>
                  <a:srgbClr val="000000"/>
                </a:solidFill>
                <a:latin typeface="Montserrat"/>
                <a:ea typeface="Montserrat"/>
                <a:cs typeface="Montserrat"/>
                <a:sym typeface="Montserrat"/>
              </a:rPr>
              <a:t>sedang</a:t>
            </a:r>
            <a:r>
              <a:rPr lang="en-US" sz="2311" dirty="0">
                <a:solidFill>
                  <a:srgbClr val="000000"/>
                </a:solidFill>
                <a:latin typeface="Montserrat"/>
                <a:ea typeface="Montserrat"/>
                <a:cs typeface="Montserrat"/>
                <a:sym typeface="Montserrat"/>
              </a:rPr>
              <a:t> </a:t>
            </a:r>
            <a:r>
              <a:rPr lang="en-US" sz="2311" dirty="0" err="1">
                <a:solidFill>
                  <a:srgbClr val="000000"/>
                </a:solidFill>
                <a:latin typeface="Montserrat"/>
                <a:ea typeface="Montserrat"/>
                <a:cs typeface="Montserrat"/>
                <a:sym typeface="Montserrat"/>
              </a:rPr>
              <a:t>memiliki</a:t>
            </a:r>
            <a:r>
              <a:rPr lang="en-US" sz="2311" dirty="0">
                <a:solidFill>
                  <a:srgbClr val="000000"/>
                </a:solidFill>
                <a:latin typeface="Montserrat"/>
                <a:ea typeface="Montserrat"/>
                <a:cs typeface="Montserrat"/>
                <a:sym typeface="Montserrat"/>
              </a:rPr>
              <a:t> </a:t>
            </a:r>
            <a:r>
              <a:rPr lang="en-US" sz="2311" dirty="0">
                <a:solidFill>
                  <a:srgbClr val="000000"/>
                </a:solidFill>
                <a:latin typeface="Montserrat Italics"/>
                <a:ea typeface="Montserrat Italics"/>
                <a:cs typeface="Montserrat Italics"/>
                <a:sym typeface="Montserrat Italics"/>
              </a:rPr>
              <a:t>Monthly Listener </a:t>
            </a:r>
            <a:r>
              <a:rPr lang="en-US" sz="2311" dirty="0" err="1">
                <a:solidFill>
                  <a:srgbClr val="000000"/>
                </a:solidFill>
                <a:latin typeface="Montserrat"/>
                <a:ea typeface="Montserrat"/>
                <a:cs typeface="Montserrat"/>
                <a:sym typeface="Montserrat"/>
              </a:rPr>
              <a:t>Terbanyak</a:t>
            </a:r>
            <a:endParaRPr lang="en-US" sz="2311" dirty="0">
              <a:solidFill>
                <a:srgbClr val="000000"/>
              </a:solidFill>
              <a:latin typeface="Montserrat"/>
              <a:ea typeface="Montserrat"/>
              <a:cs typeface="Montserrat"/>
              <a:sym typeface="Montserrat"/>
            </a:endParaRPr>
          </a:p>
          <a:p>
            <a:pPr algn="l">
              <a:lnSpc>
                <a:spcPts val="3536"/>
              </a:lnSpc>
            </a:pPr>
            <a:endParaRPr lang="en-US" sz="2311" dirty="0">
              <a:solidFill>
                <a:srgbClr val="000000"/>
              </a:solidFill>
              <a:latin typeface="Montserrat"/>
              <a:ea typeface="Montserrat"/>
              <a:cs typeface="Montserrat"/>
              <a:sym typeface="Montserrat"/>
            </a:endParaRPr>
          </a:p>
          <a:p>
            <a:pPr marL="499024" lvl="1" indent="-249512" algn="l">
              <a:lnSpc>
                <a:spcPts val="2658"/>
              </a:lnSpc>
              <a:buFont typeface="Arial"/>
              <a:buChar char="•"/>
            </a:pPr>
            <a:r>
              <a:rPr lang="en-US" sz="2311" dirty="0">
                <a:solidFill>
                  <a:srgbClr val="000000"/>
                </a:solidFill>
                <a:latin typeface="Montserrat Bold"/>
                <a:ea typeface="Montserrat Bold"/>
                <a:cs typeface="Montserrat Bold"/>
                <a:sym typeface="Montserrat Bold"/>
              </a:rPr>
              <a:t>RATING MUSIK BERDASARKAN POPULARITAS</a:t>
            </a:r>
          </a:p>
          <a:p>
            <a:pPr algn="l">
              <a:lnSpc>
                <a:spcPts val="3536"/>
              </a:lnSpc>
            </a:pPr>
            <a:r>
              <a:rPr lang="en-US" sz="2311" dirty="0">
                <a:solidFill>
                  <a:srgbClr val="000000"/>
                </a:solidFill>
                <a:latin typeface="Montserrat Bold"/>
                <a:ea typeface="Montserrat Bold"/>
                <a:cs typeface="Montserrat Bold"/>
                <a:sym typeface="Montserrat Bold"/>
              </a:rPr>
              <a:t>      </a:t>
            </a:r>
            <a:r>
              <a:rPr lang="en-US" sz="2311" dirty="0">
                <a:solidFill>
                  <a:srgbClr val="000000"/>
                </a:solidFill>
                <a:latin typeface="Montserrat"/>
                <a:ea typeface="Montserrat Bold"/>
                <a:cs typeface="Montserrat Bold"/>
                <a:sym typeface="Montserrat"/>
              </a:rPr>
              <a:t>Rating music </a:t>
            </a:r>
            <a:r>
              <a:rPr lang="en-US" sz="2311" dirty="0" err="1">
                <a:solidFill>
                  <a:srgbClr val="000000"/>
                </a:solidFill>
                <a:latin typeface="Montserrat"/>
                <a:ea typeface="Montserrat Bold"/>
                <a:cs typeface="Montserrat Bold"/>
                <a:sym typeface="Montserrat"/>
              </a:rPr>
              <a:t>diurutkan</a:t>
            </a:r>
            <a:r>
              <a:rPr lang="en-US" sz="2311" dirty="0">
                <a:solidFill>
                  <a:srgbClr val="000000"/>
                </a:solidFill>
                <a:latin typeface="Montserrat"/>
                <a:ea typeface="Montserrat Bold"/>
                <a:cs typeface="Montserrat Bold"/>
                <a:sym typeface="Montserrat"/>
              </a:rPr>
              <a:t> </a:t>
            </a:r>
            <a:r>
              <a:rPr lang="en-US" sz="2311" dirty="0" err="1">
                <a:solidFill>
                  <a:srgbClr val="000000"/>
                </a:solidFill>
                <a:latin typeface="Montserrat"/>
                <a:ea typeface="Montserrat Bold"/>
                <a:cs typeface="Montserrat Bold"/>
                <a:sym typeface="Montserrat"/>
              </a:rPr>
              <a:t>berdasarkan</a:t>
            </a:r>
            <a:r>
              <a:rPr lang="en-US" sz="2311" dirty="0">
                <a:solidFill>
                  <a:srgbClr val="000000"/>
                </a:solidFill>
                <a:latin typeface="Montserrat"/>
                <a:ea typeface="Montserrat Bold"/>
                <a:cs typeface="Montserrat Bold"/>
                <a:sym typeface="Montserrat"/>
              </a:rPr>
              <a:t> </a:t>
            </a:r>
            <a:r>
              <a:rPr lang="en-US" sz="2311" dirty="0" err="1">
                <a:solidFill>
                  <a:srgbClr val="000000"/>
                </a:solidFill>
                <a:latin typeface="Montserrat"/>
                <a:ea typeface="Montserrat Bold"/>
                <a:cs typeface="Montserrat Bold"/>
                <a:sym typeface="Montserrat"/>
              </a:rPr>
              <a:t>nilai</a:t>
            </a:r>
            <a:r>
              <a:rPr lang="en-US" sz="2311" dirty="0">
                <a:solidFill>
                  <a:srgbClr val="000000"/>
                </a:solidFill>
                <a:latin typeface="Montserrat"/>
                <a:ea typeface="Montserrat Bold"/>
                <a:cs typeface="Montserrat Bold"/>
                <a:sym typeface="Montserrat"/>
              </a:rPr>
              <a:t> </a:t>
            </a:r>
            <a:r>
              <a:rPr lang="en-US" sz="2311" dirty="0" err="1">
                <a:solidFill>
                  <a:srgbClr val="000000"/>
                </a:solidFill>
                <a:latin typeface="Montserrat"/>
                <a:ea typeface="Montserrat Bold"/>
                <a:cs typeface="Montserrat Bold"/>
                <a:sym typeface="Montserrat"/>
              </a:rPr>
              <a:t>popularitas</a:t>
            </a:r>
            <a:endParaRPr lang="en-US" sz="2311" dirty="0">
              <a:solidFill>
                <a:srgbClr val="000000"/>
              </a:solidFill>
              <a:latin typeface="Montserrat"/>
              <a:ea typeface="Montserrat"/>
              <a:cs typeface="Montserrat"/>
              <a:sym typeface="Montserrat"/>
            </a:endParaRPr>
          </a:p>
          <a:p>
            <a:pPr algn="l">
              <a:lnSpc>
                <a:spcPts val="3536"/>
              </a:lnSpc>
            </a:pPr>
            <a:r>
              <a:rPr lang="en-US" sz="2311" dirty="0">
                <a:solidFill>
                  <a:srgbClr val="000000"/>
                </a:solidFill>
                <a:latin typeface="Montserrat"/>
                <a:ea typeface="Montserrat"/>
                <a:cs typeface="Montserrat"/>
                <a:sym typeface="Montserrat"/>
              </a:rPr>
              <a:t>  </a:t>
            </a:r>
          </a:p>
          <a:p>
            <a:pPr algn="l">
              <a:lnSpc>
                <a:spcPts val="2658"/>
              </a:lnSpc>
            </a:pPr>
            <a:endParaRPr lang="en-US" sz="2311" dirty="0">
              <a:solidFill>
                <a:srgbClr val="000000"/>
              </a:solidFill>
              <a:latin typeface="Montserrat"/>
              <a:ea typeface="Montserrat"/>
              <a:cs typeface="Montserrat"/>
              <a:sym typeface="Montserrat"/>
            </a:endParaRPr>
          </a:p>
        </p:txBody>
      </p:sp>
      <p:grpSp>
        <p:nvGrpSpPr>
          <p:cNvPr id="8" name="Group 8"/>
          <p:cNvGrpSpPr/>
          <p:nvPr/>
        </p:nvGrpSpPr>
        <p:grpSpPr>
          <a:xfrm>
            <a:off x="286538" y="348599"/>
            <a:ext cx="5860262" cy="9589801"/>
            <a:chOff x="0" y="0"/>
            <a:chExt cx="1543443" cy="2525709"/>
          </a:xfrm>
        </p:grpSpPr>
        <p:sp>
          <p:nvSpPr>
            <p:cNvPr id="9" name="Freeform 9"/>
            <p:cNvSpPr/>
            <p:nvPr/>
          </p:nvSpPr>
          <p:spPr>
            <a:xfrm>
              <a:off x="0" y="0"/>
              <a:ext cx="1543443" cy="2525709"/>
            </a:xfrm>
            <a:custGeom>
              <a:avLst/>
              <a:gdLst/>
              <a:ahLst/>
              <a:cxnLst/>
              <a:rect l="l" t="t" r="r" b="b"/>
              <a:pathLst>
                <a:path w="1543443" h="2525709">
                  <a:moveTo>
                    <a:pt x="33027" y="0"/>
                  </a:moveTo>
                  <a:lnTo>
                    <a:pt x="1510416" y="0"/>
                  </a:lnTo>
                  <a:cubicBezTo>
                    <a:pt x="1528657" y="0"/>
                    <a:pt x="1543443" y="14787"/>
                    <a:pt x="1543443" y="33027"/>
                  </a:cubicBezTo>
                  <a:lnTo>
                    <a:pt x="1543443" y="2492682"/>
                  </a:lnTo>
                  <a:cubicBezTo>
                    <a:pt x="1543443" y="2510922"/>
                    <a:pt x="1528657" y="2525709"/>
                    <a:pt x="1510416" y="2525709"/>
                  </a:cubicBezTo>
                  <a:lnTo>
                    <a:pt x="33027" y="2525709"/>
                  </a:lnTo>
                  <a:cubicBezTo>
                    <a:pt x="14787" y="2525709"/>
                    <a:pt x="0" y="2510922"/>
                    <a:pt x="0" y="2492682"/>
                  </a:cubicBezTo>
                  <a:lnTo>
                    <a:pt x="0" y="33027"/>
                  </a:lnTo>
                  <a:cubicBezTo>
                    <a:pt x="0" y="14787"/>
                    <a:pt x="14787" y="0"/>
                    <a:pt x="33027" y="0"/>
                  </a:cubicBezTo>
                  <a:close/>
                </a:path>
              </a:pathLst>
            </a:custGeom>
            <a:solidFill>
              <a:srgbClr val="000000">
                <a:alpha val="0"/>
              </a:srgbClr>
            </a:solidFill>
            <a:ln w="19050" cap="rnd">
              <a:solidFill>
                <a:srgbClr val="000000"/>
              </a:solidFill>
              <a:prstDash val="solid"/>
              <a:round/>
            </a:ln>
          </p:spPr>
        </p:sp>
        <p:sp>
          <p:nvSpPr>
            <p:cNvPr id="10" name="TextBox 10"/>
            <p:cNvSpPr txBox="1"/>
            <p:nvPr/>
          </p:nvSpPr>
          <p:spPr>
            <a:xfrm>
              <a:off x="0" y="-57150"/>
              <a:ext cx="1543443" cy="2582859"/>
            </a:xfrm>
            <a:prstGeom prst="rect">
              <a:avLst/>
            </a:prstGeom>
          </p:spPr>
          <p:txBody>
            <a:bodyPr lIns="50800" tIns="50800" rIns="50800" bIns="50800" rtlCol="0" anchor="ctr"/>
            <a:lstStyle/>
            <a:p>
              <a:pPr algn="ctr">
                <a:lnSpc>
                  <a:spcPts val="3150"/>
                </a:lnSpc>
              </a:pPr>
              <a:endParaRPr/>
            </a:p>
          </p:txBody>
        </p:sp>
      </p:grpSp>
      <p:sp>
        <p:nvSpPr>
          <p:cNvPr id="11" name="AutoShape 11"/>
          <p:cNvSpPr/>
          <p:nvPr/>
        </p:nvSpPr>
        <p:spPr>
          <a:xfrm>
            <a:off x="6633585" y="9477175"/>
            <a:ext cx="10625706" cy="0"/>
          </a:xfrm>
          <a:prstGeom prst="line">
            <a:avLst/>
          </a:prstGeom>
          <a:ln w="19050" cap="flat">
            <a:solidFill>
              <a:srgbClr val="473E2A"/>
            </a:solidFill>
            <a:prstDash val="solid"/>
            <a:headEnd type="none" w="sm" len="sm"/>
            <a:tailEnd type="none" w="sm" len="sm"/>
          </a:ln>
        </p:spPr>
      </p:sp>
      <p:sp>
        <p:nvSpPr>
          <p:cNvPr id="12" name="Freeform 12"/>
          <p:cNvSpPr/>
          <p:nvPr/>
        </p:nvSpPr>
        <p:spPr>
          <a:xfrm>
            <a:off x="1159269" y="30861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1349702" y="667257"/>
            <a:ext cx="2772175" cy="382270"/>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Raleway Bold"/>
                <a:ea typeface="Raleway Bold"/>
                <a:cs typeface="Raleway Bold"/>
                <a:sym typeface="Raleway Bold"/>
              </a:rPr>
              <a:t>Rekayasa Fitur</a:t>
            </a:r>
          </a:p>
        </p:txBody>
      </p:sp>
      <p:sp>
        <p:nvSpPr>
          <p:cNvPr id="14" name="Freeform 14"/>
          <p:cNvSpPr/>
          <p:nvPr/>
        </p:nvSpPr>
        <p:spPr>
          <a:xfrm>
            <a:off x="655847" y="596170"/>
            <a:ext cx="503422" cy="572070"/>
          </a:xfrm>
          <a:custGeom>
            <a:avLst/>
            <a:gdLst/>
            <a:ahLst/>
            <a:cxnLst/>
            <a:rect l="l" t="t" r="r" b="b"/>
            <a:pathLst>
              <a:path w="503422" h="572070">
                <a:moveTo>
                  <a:pt x="0" y="0"/>
                </a:moveTo>
                <a:lnTo>
                  <a:pt x="503422" y="0"/>
                </a:lnTo>
                <a:lnTo>
                  <a:pt x="503422" y="572070"/>
                </a:lnTo>
                <a:lnTo>
                  <a:pt x="0" y="57207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D" dirty="0"/>
          </a:p>
        </p:txBody>
      </p:sp>
      <p:sp>
        <p:nvSpPr>
          <p:cNvPr id="3" name="Freeform 3"/>
          <p:cNvSpPr/>
          <p:nvPr/>
        </p:nvSpPr>
        <p:spPr>
          <a:xfrm>
            <a:off x="555224" y="267858"/>
            <a:ext cx="503422" cy="572070"/>
          </a:xfrm>
          <a:custGeom>
            <a:avLst/>
            <a:gdLst/>
            <a:ahLst/>
            <a:cxnLst/>
            <a:rect l="l" t="t" r="r" b="b"/>
            <a:pathLst>
              <a:path w="503422" h="572070">
                <a:moveTo>
                  <a:pt x="0" y="0"/>
                </a:moveTo>
                <a:lnTo>
                  <a:pt x="503422" y="0"/>
                </a:lnTo>
                <a:lnTo>
                  <a:pt x="503422" y="572070"/>
                </a:lnTo>
                <a:lnTo>
                  <a:pt x="0" y="572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002000" y="6591300"/>
            <a:ext cx="663074" cy="379761"/>
          </a:xfrm>
          <a:custGeom>
            <a:avLst/>
            <a:gdLst/>
            <a:ahLst/>
            <a:cxnLst/>
            <a:rect l="l" t="t" r="r" b="b"/>
            <a:pathLst>
              <a:path w="663074" h="379761">
                <a:moveTo>
                  <a:pt x="0" y="0"/>
                </a:moveTo>
                <a:lnTo>
                  <a:pt x="663074" y="0"/>
                </a:lnTo>
                <a:lnTo>
                  <a:pt x="663074" y="379761"/>
                </a:lnTo>
                <a:lnTo>
                  <a:pt x="0" y="3797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97602" y="1283181"/>
            <a:ext cx="12139445" cy="1343384"/>
          </a:xfrm>
          <a:prstGeom prst="rect">
            <a:avLst/>
          </a:prstGeom>
        </p:spPr>
        <p:txBody>
          <a:bodyPr lIns="0" tIns="0" rIns="0" bIns="0" rtlCol="0" anchor="t">
            <a:spAutoFit/>
          </a:bodyPr>
          <a:lstStyle/>
          <a:p>
            <a:pPr algn="l">
              <a:lnSpc>
                <a:spcPts val="10288"/>
              </a:lnSpc>
            </a:pPr>
            <a:r>
              <a:rPr lang="en-US" sz="9799">
                <a:solidFill>
                  <a:srgbClr val="1F2374"/>
                </a:solidFill>
                <a:latin typeface="Anton"/>
                <a:ea typeface="Anton"/>
                <a:cs typeface="Anton"/>
                <a:sym typeface="Anton"/>
              </a:rPr>
              <a:t>LAGU YANG SEDANG TREN</a:t>
            </a:r>
          </a:p>
        </p:txBody>
      </p:sp>
      <p:sp>
        <p:nvSpPr>
          <p:cNvPr id="6" name="TextBox 6"/>
          <p:cNvSpPr txBox="1"/>
          <p:nvPr/>
        </p:nvSpPr>
        <p:spPr>
          <a:xfrm>
            <a:off x="391406" y="2569415"/>
            <a:ext cx="12596041" cy="431800"/>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Raleway Medium"/>
                <a:ea typeface="Raleway Medium"/>
                <a:cs typeface="Raleway Medium"/>
                <a:sym typeface="Raleway Medium"/>
              </a:rPr>
              <a:t>Hasil yang didapatkan dari scrapping yang dilakukan terhadap dataset API spotify,</a:t>
            </a:r>
          </a:p>
        </p:txBody>
      </p:sp>
      <p:sp>
        <p:nvSpPr>
          <p:cNvPr id="9" name="TextBox 9"/>
          <p:cNvSpPr txBox="1"/>
          <p:nvPr/>
        </p:nvSpPr>
        <p:spPr>
          <a:xfrm>
            <a:off x="1267305" y="373235"/>
            <a:ext cx="2772175" cy="37274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Montserrat Bold"/>
                <a:ea typeface="Montserrat Bold"/>
                <a:cs typeface="Montserrat Bold"/>
                <a:sym typeface="Montserrat Bold"/>
              </a:rPr>
              <a:t>Rekayasa Fitur</a:t>
            </a:r>
          </a:p>
        </p:txBody>
      </p:sp>
      <p:pic>
        <p:nvPicPr>
          <p:cNvPr id="11" name="Picture 10">
            <a:extLst>
              <a:ext uri="{FF2B5EF4-FFF2-40B4-BE49-F238E27FC236}">
                <a16:creationId xmlns:a16="http://schemas.microsoft.com/office/drawing/2014/main" id="{2DD5FA8F-ADF1-476B-9D32-FCC26B10D0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6652" y="3420648"/>
            <a:ext cx="13170748" cy="657698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TotalTime>
  <Words>723</Words>
  <Application>Microsoft Office PowerPoint</Application>
  <PresentationFormat>Custom</PresentationFormat>
  <Paragraphs>88</Paragraphs>
  <Slides>19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Anton</vt:lpstr>
      <vt:lpstr>Raleway Heavy</vt:lpstr>
      <vt:lpstr>Montserrat Bold</vt:lpstr>
      <vt:lpstr>Montserrat</vt:lpstr>
      <vt:lpstr>Calibri</vt:lpstr>
      <vt:lpstr>Montserrat Italics</vt:lpstr>
      <vt:lpstr>Raleway Bold</vt:lpstr>
      <vt:lpstr>Raleway Medium</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Purple Gradient Tech Futuristic Artificial Intelligence Presentation</dc:title>
  <cp:lastModifiedBy>Adrian Maulana</cp:lastModifiedBy>
  <cp:revision>11</cp:revision>
  <dcterms:created xsi:type="dcterms:W3CDTF">2006-08-16T00:00:00Z</dcterms:created>
  <dcterms:modified xsi:type="dcterms:W3CDTF">2024-07-29T07:46:44Z</dcterms:modified>
  <dc:identifier>DAGMI1IrnWs</dc:identifier>
</cp:coreProperties>
</file>